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24" r:id="rId2"/>
    <p:sldId id="355" r:id="rId3"/>
    <p:sldId id="356" r:id="rId4"/>
    <p:sldId id="361" r:id="rId5"/>
    <p:sldId id="337" r:id="rId6"/>
    <p:sldId id="338" r:id="rId7"/>
    <p:sldId id="354" r:id="rId8"/>
    <p:sldId id="340" r:id="rId9"/>
    <p:sldId id="357" r:id="rId10"/>
    <p:sldId id="358" r:id="rId11"/>
    <p:sldId id="341" r:id="rId12"/>
    <p:sldId id="342" r:id="rId13"/>
    <p:sldId id="343" r:id="rId14"/>
    <p:sldId id="344" r:id="rId15"/>
    <p:sldId id="345" r:id="rId16"/>
    <p:sldId id="347" r:id="rId17"/>
    <p:sldId id="346" r:id="rId18"/>
    <p:sldId id="348" r:id="rId19"/>
    <p:sldId id="359" r:id="rId20"/>
    <p:sldId id="350" r:id="rId21"/>
    <p:sldId id="349" r:id="rId22"/>
    <p:sldId id="351" r:id="rId23"/>
    <p:sldId id="352" r:id="rId24"/>
    <p:sldId id="335" r:id="rId25"/>
    <p:sldId id="353" r:id="rId26"/>
  </p:sldIdLst>
  <p:sldSz cx="13446125"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507" userDrawn="1">
          <p15:clr>
            <a:srgbClr val="A4A3A4"/>
          </p15:clr>
        </p15:guide>
        <p15:guide id="3" orient="horz" pos="1089" userDrawn="1">
          <p15:clr>
            <a:srgbClr val="A4A3A4"/>
          </p15:clr>
        </p15:guide>
        <p15:guide id="4" orient="horz" pos="4196" userDrawn="1">
          <p15:clr>
            <a:srgbClr val="A4A3A4"/>
          </p15:clr>
        </p15:guide>
        <p15:guide id="5" pos="561" userDrawn="1">
          <p15:clr>
            <a:srgbClr val="A4A3A4"/>
          </p15:clr>
        </p15:guide>
        <p15:guide id="6" pos="7909" userDrawn="1">
          <p15:clr>
            <a:srgbClr val="A4A3A4"/>
          </p15:clr>
        </p15:guide>
        <p15:guide id="7" pos="3963" userDrawn="1">
          <p15:clr>
            <a:srgbClr val="A4A3A4"/>
          </p15:clr>
        </p15:guide>
        <p15:guide id="8" pos="4235" userDrawn="1">
          <p15:clr>
            <a:srgbClr val="A4A3A4"/>
          </p15:clr>
        </p15:guide>
        <p15:guide id="9" orient="horz" pos="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6A"/>
    <a:srgbClr val="071838"/>
    <a:srgbClr val="A9EFD1"/>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41"/>
    <p:restoredTop sz="96327"/>
  </p:normalViewPr>
  <p:slideViewPr>
    <p:cSldViewPr snapToGrid="0" snapToObjects="1">
      <p:cViewPr varScale="1">
        <p:scale>
          <a:sx n="83" d="100"/>
          <a:sy n="83" d="100"/>
        </p:scale>
        <p:origin x="996" y="84"/>
      </p:cViewPr>
      <p:guideLst>
        <p:guide orient="horz" pos="2382"/>
        <p:guide pos="4507"/>
        <p:guide orient="horz" pos="1089"/>
        <p:guide orient="horz" pos="4196"/>
        <p:guide pos="561"/>
        <p:guide pos="7909"/>
        <p:guide pos="3963"/>
        <p:guide pos="4235"/>
        <p:guide orient="horz" pos="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DA24F-18AD-4F12-99BB-F80DEBA782E2}" type="datetimeFigureOut">
              <a:rPr lang="nb-NO" smtClean="0"/>
              <a:t>26.03.2020</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850A1-EE5A-48E6-9696-453B16188323}" type="slidenum">
              <a:rPr lang="nb-NO" smtClean="0"/>
              <a:t>‹#›</a:t>
            </a:fld>
            <a:endParaRPr lang="nb-NO"/>
          </a:p>
        </p:txBody>
      </p:sp>
    </p:spTree>
    <p:extLst>
      <p:ext uri="{BB962C8B-B14F-4D97-AF65-F5344CB8AC3E}">
        <p14:creationId xmlns:p14="http://schemas.microsoft.com/office/powerpoint/2010/main" val="364007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766" y="1237717"/>
            <a:ext cx="10084594" cy="2632992"/>
          </a:xfrm>
        </p:spPr>
        <p:txBody>
          <a:bodyPr anchor="b"/>
          <a:lstStyle>
            <a:lvl1pPr algn="ctr">
              <a:defRPr sz="6617"/>
            </a:lvl1pPr>
          </a:lstStyle>
          <a:p>
            <a:r>
              <a:rPr lang="en-GB"/>
              <a:t>Click to edit Master title style</a:t>
            </a:r>
            <a:endParaRPr lang="en-US" dirty="0"/>
          </a:p>
        </p:txBody>
      </p:sp>
      <p:sp>
        <p:nvSpPr>
          <p:cNvPr id="3" name="Subtitle 2"/>
          <p:cNvSpPr>
            <a:spLocks noGrp="1"/>
          </p:cNvSpPr>
          <p:nvPr>
            <p:ph type="subTitle" idx="1"/>
          </p:nvPr>
        </p:nvSpPr>
        <p:spPr>
          <a:xfrm>
            <a:off x="1680766" y="3972247"/>
            <a:ext cx="10084594"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FC1FEAF-E767-46F3-88A8-597C069B4426}" type="datetime1">
              <a:rPr lang="nb-NO" smtClean="0"/>
              <a:t>26.03.2020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204029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BCE3A0F-AD49-4FFB-B310-5285A403EFC8}" type="datetime1">
              <a:rPr lang="nb-NO" smtClean="0"/>
              <a:t>26.03.2020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194374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2383" y="402652"/>
            <a:ext cx="2899321" cy="640916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924421" y="402652"/>
            <a:ext cx="8529886" cy="640916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CE95B9-B875-4D0A-86AD-602925526ECA}" type="datetime1">
              <a:rPr lang="nb-NO" smtClean="0"/>
              <a:t>26.03.2020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148903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760A5F-16C7-4483-BD1F-E4558D16DD79}" type="datetime1">
              <a:rPr lang="nb-NO" smtClean="0"/>
              <a:t>26.03.2020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212988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418" y="1885462"/>
            <a:ext cx="11597283" cy="3145935"/>
          </a:xfrm>
        </p:spPr>
        <p:txBody>
          <a:bodyPr anchor="b"/>
          <a:lstStyle>
            <a:lvl1pPr>
              <a:defRPr sz="6617"/>
            </a:lvl1pPr>
          </a:lstStyle>
          <a:p>
            <a:r>
              <a:rPr lang="en-GB"/>
              <a:t>Click to edit Master title style</a:t>
            </a:r>
            <a:endParaRPr lang="en-US" dirty="0"/>
          </a:p>
        </p:txBody>
      </p:sp>
      <p:sp>
        <p:nvSpPr>
          <p:cNvPr id="3" name="Text Placeholder 2"/>
          <p:cNvSpPr>
            <a:spLocks noGrp="1"/>
          </p:cNvSpPr>
          <p:nvPr>
            <p:ph type="body" idx="1"/>
          </p:nvPr>
        </p:nvSpPr>
        <p:spPr>
          <a:xfrm>
            <a:off x="917418" y="5061158"/>
            <a:ext cx="11597283" cy="1654373"/>
          </a:xfrm>
        </p:spPr>
        <p:txBody>
          <a:bodyPr/>
          <a:lstStyle>
            <a:lvl1pPr marL="0" indent="0">
              <a:buNone/>
              <a:defRPr sz="2647">
                <a:solidFill>
                  <a:schemeClr val="tx1">
                    <a:tint val="75000"/>
                  </a:schemeClr>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2B662-1DC9-4540-9696-440D70123985}" type="datetime1">
              <a:rPr lang="nb-NO" smtClean="0"/>
              <a:t>26.03.2020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54628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924421" y="2013259"/>
            <a:ext cx="5714603" cy="4798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807101" y="2013259"/>
            <a:ext cx="5714603" cy="4798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B3DA3D-F577-4D3C-88CA-FD87C92A52A2}" type="datetime1">
              <a:rPr lang="nb-NO" smtClean="0"/>
              <a:t>26.03.2020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6216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6172" y="402652"/>
            <a:ext cx="11597283" cy="1461801"/>
          </a:xfrm>
        </p:spPr>
        <p:txBody>
          <a:bodyPr/>
          <a:lstStyle/>
          <a:p>
            <a:r>
              <a:rPr lang="en-GB"/>
              <a:t>Click to edit Master title style</a:t>
            </a:r>
            <a:endParaRPr lang="en-US" dirty="0"/>
          </a:p>
        </p:txBody>
      </p:sp>
      <p:sp>
        <p:nvSpPr>
          <p:cNvPr id="3" name="Text Placeholder 2"/>
          <p:cNvSpPr>
            <a:spLocks noGrp="1"/>
          </p:cNvSpPr>
          <p:nvPr>
            <p:ph type="body" idx="1"/>
          </p:nvPr>
        </p:nvSpPr>
        <p:spPr>
          <a:xfrm>
            <a:off x="926173" y="1853949"/>
            <a:ext cx="5688341"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GB"/>
              <a:t>Click to edit Master text styles</a:t>
            </a:r>
          </a:p>
        </p:txBody>
      </p:sp>
      <p:sp>
        <p:nvSpPr>
          <p:cNvPr id="4" name="Content Placeholder 3"/>
          <p:cNvSpPr>
            <a:spLocks noGrp="1"/>
          </p:cNvSpPr>
          <p:nvPr>
            <p:ph sz="half" idx="2"/>
          </p:nvPr>
        </p:nvSpPr>
        <p:spPr>
          <a:xfrm>
            <a:off x="926173" y="2762541"/>
            <a:ext cx="5688341" cy="40632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807101" y="1853949"/>
            <a:ext cx="571635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GB"/>
              <a:t>Click to edit Master text styles</a:t>
            </a:r>
          </a:p>
        </p:txBody>
      </p:sp>
      <p:sp>
        <p:nvSpPr>
          <p:cNvPr id="6" name="Content Placeholder 5"/>
          <p:cNvSpPr>
            <a:spLocks noGrp="1"/>
          </p:cNvSpPr>
          <p:nvPr>
            <p:ph sz="quarter" idx="4"/>
          </p:nvPr>
        </p:nvSpPr>
        <p:spPr>
          <a:xfrm>
            <a:off x="6807101" y="2762541"/>
            <a:ext cx="5716354" cy="40632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35CCC96-B075-4658-AD38-E5A75795A2FE}" type="datetime1">
              <a:rPr lang="nb-NO" smtClean="0"/>
              <a:t>26.03.2020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377383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0053607-66D0-4699-ABEF-53EA48CB1E84}" type="datetime1">
              <a:rPr lang="nb-NO" smtClean="0"/>
              <a:t>26.03.2020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334657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FDD3B-8DF8-47BB-A683-BE82A4D8036F}" type="datetime1">
              <a:rPr lang="nb-NO" smtClean="0"/>
              <a:t>26.03.2020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290234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6173" y="504190"/>
            <a:ext cx="4336725" cy="1764665"/>
          </a:xfrm>
        </p:spPr>
        <p:txBody>
          <a:bodyPr anchor="b"/>
          <a:lstStyle>
            <a:lvl1pPr>
              <a:defRPr sz="3529"/>
            </a:lvl1pPr>
          </a:lstStyle>
          <a:p>
            <a:r>
              <a:rPr lang="en-GB"/>
              <a:t>Click to edit Master title style</a:t>
            </a:r>
            <a:endParaRPr lang="en-US" dirty="0"/>
          </a:p>
        </p:txBody>
      </p:sp>
      <p:sp>
        <p:nvSpPr>
          <p:cNvPr id="3" name="Content Placeholder 2"/>
          <p:cNvSpPr>
            <a:spLocks noGrp="1"/>
          </p:cNvSpPr>
          <p:nvPr>
            <p:ph idx="1"/>
          </p:nvPr>
        </p:nvSpPr>
        <p:spPr>
          <a:xfrm>
            <a:off x="5716354" y="1088911"/>
            <a:ext cx="6807101"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6173" y="2268855"/>
            <a:ext cx="4336725"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GB"/>
              <a:t>Click to edit Master text styles</a:t>
            </a:r>
          </a:p>
        </p:txBody>
      </p:sp>
      <p:sp>
        <p:nvSpPr>
          <p:cNvPr id="5" name="Date Placeholder 4"/>
          <p:cNvSpPr>
            <a:spLocks noGrp="1"/>
          </p:cNvSpPr>
          <p:nvPr>
            <p:ph type="dt" sz="half" idx="10"/>
          </p:nvPr>
        </p:nvSpPr>
        <p:spPr/>
        <p:txBody>
          <a:bodyPr/>
          <a:lstStyle/>
          <a:p>
            <a:fld id="{99F0CCFE-7D96-4FEE-898A-C5AE3E4C7903}" type="datetime1">
              <a:rPr lang="nb-NO" smtClean="0"/>
              <a:t>26.03.2020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134347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6173" y="504190"/>
            <a:ext cx="4336725" cy="1764665"/>
          </a:xfrm>
        </p:spPr>
        <p:txBody>
          <a:bodyPr anchor="b"/>
          <a:lstStyle>
            <a:lvl1pPr>
              <a:defRPr sz="3529"/>
            </a:lvl1pPr>
          </a:lstStyle>
          <a:p>
            <a:r>
              <a:rPr lang="en-GB"/>
              <a:t>Click to edit Master title style</a:t>
            </a:r>
            <a:endParaRPr lang="en-US" dirty="0"/>
          </a:p>
        </p:txBody>
      </p:sp>
      <p:sp>
        <p:nvSpPr>
          <p:cNvPr id="3" name="Picture Placeholder 2"/>
          <p:cNvSpPr>
            <a:spLocks noGrp="1" noChangeAspect="1"/>
          </p:cNvSpPr>
          <p:nvPr>
            <p:ph type="pic" idx="1"/>
          </p:nvPr>
        </p:nvSpPr>
        <p:spPr>
          <a:xfrm>
            <a:off x="5716354" y="1088911"/>
            <a:ext cx="6807101"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GB" dirty="0"/>
              <a:t>Click icon to add picture</a:t>
            </a:r>
            <a:endParaRPr lang="en-US" dirty="0"/>
          </a:p>
        </p:txBody>
      </p:sp>
      <p:sp>
        <p:nvSpPr>
          <p:cNvPr id="4" name="Text Placeholder 3"/>
          <p:cNvSpPr>
            <a:spLocks noGrp="1"/>
          </p:cNvSpPr>
          <p:nvPr>
            <p:ph type="body" sz="half" idx="2"/>
          </p:nvPr>
        </p:nvSpPr>
        <p:spPr>
          <a:xfrm>
            <a:off x="926173" y="2268855"/>
            <a:ext cx="4336725"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GB"/>
              <a:t>Click to edit Master text styles</a:t>
            </a:r>
          </a:p>
        </p:txBody>
      </p:sp>
      <p:sp>
        <p:nvSpPr>
          <p:cNvPr id="5" name="Date Placeholder 4"/>
          <p:cNvSpPr>
            <a:spLocks noGrp="1"/>
          </p:cNvSpPr>
          <p:nvPr>
            <p:ph type="dt" sz="half" idx="10"/>
          </p:nvPr>
        </p:nvSpPr>
        <p:spPr/>
        <p:txBody>
          <a:bodyPr/>
          <a:lstStyle/>
          <a:p>
            <a:fld id="{5A4CC18A-3296-4CCB-ADDB-F1A6FAF69CAC}" type="datetime1">
              <a:rPr lang="nb-NO" smtClean="0"/>
              <a:t>26.03.2020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C84CB7C-197C-F34F-B612-B0A0EB10C50B}" type="slidenum">
              <a:rPr lang="nb-NO" smtClean="0"/>
              <a:t>‹#›</a:t>
            </a:fld>
            <a:endParaRPr lang="nb-NO"/>
          </a:p>
        </p:txBody>
      </p:sp>
    </p:spTree>
    <p:extLst>
      <p:ext uri="{BB962C8B-B14F-4D97-AF65-F5344CB8AC3E}">
        <p14:creationId xmlns:p14="http://schemas.microsoft.com/office/powerpoint/2010/main" val="5504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421" y="402652"/>
            <a:ext cx="11597283" cy="146180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24421" y="2013259"/>
            <a:ext cx="11597283" cy="479855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24421" y="7009642"/>
            <a:ext cx="3025378"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CFD2FDA3-58EA-4361-A833-DA81E13D9393}" type="datetime1">
              <a:rPr lang="nb-NO" smtClean="0"/>
              <a:t>26.03.2020</a:t>
            </a:fld>
            <a:endParaRPr lang="nb-NO"/>
          </a:p>
        </p:txBody>
      </p:sp>
      <p:sp>
        <p:nvSpPr>
          <p:cNvPr id="5" name="Footer Placeholder 4"/>
          <p:cNvSpPr>
            <a:spLocks noGrp="1"/>
          </p:cNvSpPr>
          <p:nvPr>
            <p:ph type="ftr" sz="quarter" idx="3"/>
          </p:nvPr>
        </p:nvSpPr>
        <p:spPr>
          <a:xfrm>
            <a:off x="4454029" y="7009642"/>
            <a:ext cx="4538067"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9496326" y="7009642"/>
            <a:ext cx="3025378"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5C84CB7C-197C-F34F-B612-B0A0EB10C50B}" type="slidenum">
              <a:rPr lang="nb-NO" smtClean="0"/>
              <a:t>‹#›</a:t>
            </a:fld>
            <a:endParaRPr lang="nb-NO"/>
          </a:p>
        </p:txBody>
      </p:sp>
    </p:spTree>
    <p:extLst>
      <p:ext uri="{BB962C8B-B14F-4D97-AF65-F5344CB8AC3E}">
        <p14:creationId xmlns:p14="http://schemas.microsoft.com/office/powerpoint/2010/main" val="1233503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2118/179191-MS" TargetMode="External"/><Relationship Id="rId13" Type="http://schemas.openxmlformats.org/officeDocument/2006/relationships/image" Target="../media/image4.png"/><Relationship Id="rId3" Type="http://schemas.openxmlformats.org/officeDocument/2006/relationships/hyperlink" Target="https://doi.org/10.1016/j.ifacol.2015.08.027" TargetMode="External"/><Relationship Id="rId7" Type="http://schemas.openxmlformats.org/officeDocument/2006/relationships/hyperlink" Target="https://doi.org/10.1016/j.petrol.2019.04.089" TargetMode="External"/><Relationship Id="rId12" Type="http://schemas.openxmlformats.org/officeDocument/2006/relationships/hyperlink" Target="https://doi.org/10.1016/j.jprocont.2012.12.003"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doi.org/ecp2017091" TargetMode="External"/><Relationship Id="rId11" Type="http://schemas.openxmlformats.org/officeDocument/2006/relationships/hyperlink" Target="https://doi.org/10.2118/194555-PA" TargetMode="External"/><Relationship Id="rId5" Type="http://schemas.openxmlformats.org/officeDocument/2006/relationships/hyperlink" Target="https://doi.org/10.1109/CCTA.2017.8062748" TargetMode="External"/><Relationship Id="rId10" Type="http://schemas.openxmlformats.org/officeDocument/2006/relationships/hyperlink" Target="https://www.bsee.gov/sites/bsee.gov/files/notices-to-lessees-ntl/notices-to-lessees/08-g07.pdf" TargetMode="External"/><Relationship Id="rId4" Type="http://schemas.openxmlformats.org/officeDocument/2006/relationships/hyperlink" Target="https://doi.org/10.2118/143097-PA" TargetMode="External"/><Relationship Id="rId9" Type="http://schemas.openxmlformats.org/officeDocument/2006/relationships/hyperlink" Target="https://doi.org/10.2118/198916-P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y drilling is…">
            <a:extLst>
              <a:ext uri="{FF2B5EF4-FFF2-40B4-BE49-F238E27FC236}">
                <a16:creationId xmlns:a16="http://schemas.microsoft.com/office/drawing/2014/main" id="{70F418F8-64B8-D44D-9EAE-8E02B05BA4E7}"/>
              </a:ext>
            </a:extLst>
          </p:cNvPr>
          <p:cNvSpPr txBox="1"/>
          <p:nvPr/>
        </p:nvSpPr>
        <p:spPr>
          <a:xfrm>
            <a:off x="2571750" y="2597055"/>
            <a:ext cx="7657033" cy="1930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90000"/>
              </a:lnSpc>
              <a:defRPr sz="10000" b="0">
                <a:solidFill>
                  <a:srgbClr val="FFFFFF"/>
                </a:solidFill>
                <a:latin typeface="Ubuntu Bold"/>
                <a:ea typeface="Ubuntu Bold"/>
                <a:cs typeface="Ubuntu Bold"/>
                <a:sym typeface="Ubuntu Bold"/>
              </a:defRPr>
            </a:pPr>
            <a:r>
              <a:rPr lang="en-US" sz="4400" dirty="0">
                <a:solidFill>
                  <a:srgbClr val="071838"/>
                </a:solidFill>
              </a:rPr>
              <a:t>Modeling for Automatic Control </a:t>
            </a:r>
            <a:br>
              <a:rPr lang="en-US" sz="4400" dirty="0">
                <a:solidFill>
                  <a:srgbClr val="071838"/>
                </a:solidFill>
              </a:rPr>
            </a:br>
            <a:r>
              <a:rPr lang="en-US" sz="4400" dirty="0">
                <a:solidFill>
                  <a:srgbClr val="071838"/>
                </a:solidFill>
              </a:rPr>
              <a:t>and Estimation of</a:t>
            </a:r>
            <a:r>
              <a:rPr lang="en-US" sz="4400" dirty="0">
                <a:solidFill>
                  <a:srgbClr val="071838"/>
                </a:solidFill>
                <a:latin typeface="Ubuntu Bold"/>
              </a:rPr>
              <a:t> </a:t>
            </a:r>
            <a:r>
              <a:rPr lang="nb-NO" sz="4400" dirty="0">
                <a:solidFill>
                  <a:srgbClr val="071838"/>
                </a:solidFill>
                <a:latin typeface="Ubuntu Bold"/>
              </a:rPr>
              <a:t>Influx and loss </a:t>
            </a:r>
            <a:br>
              <a:rPr lang="nb-NO" sz="4400" dirty="0">
                <a:solidFill>
                  <a:srgbClr val="071838"/>
                </a:solidFill>
                <a:latin typeface="Ubuntu Bold"/>
              </a:rPr>
            </a:br>
            <a:r>
              <a:rPr lang="nb-NO" sz="4400" dirty="0">
                <a:solidFill>
                  <a:srgbClr val="071838"/>
                </a:solidFill>
                <a:latin typeface="Ubuntu Bold"/>
              </a:rPr>
              <a:t>During Drilling Operations</a:t>
            </a:r>
            <a:endParaRPr sz="4400" dirty="0">
              <a:solidFill>
                <a:srgbClr val="071838"/>
              </a:solidFill>
              <a:latin typeface="Ubuntu Bold"/>
            </a:endParaRPr>
          </a:p>
        </p:txBody>
      </p:sp>
      <p:sp>
        <p:nvSpPr>
          <p:cNvPr id="19" name="presentation template">
            <a:extLst>
              <a:ext uri="{FF2B5EF4-FFF2-40B4-BE49-F238E27FC236}">
                <a16:creationId xmlns:a16="http://schemas.microsoft.com/office/drawing/2014/main" id="{DD842070-4BC8-0D42-9A40-C6F2826E7DEB}"/>
              </a:ext>
            </a:extLst>
          </p:cNvPr>
          <p:cNvSpPr txBox="1"/>
          <p:nvPr/>
        </p:nvSpPr>
        <p:spPr>
          <a:xfrm>
            <a:off x="2571750" y="4625343"/>
            <a:ext cx="1842171" cy="902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0">
                <a:solidFill>
                  <a:srgbClr val="FFFFFF"/>
                </a:solidFill>
                <a:latin typeface="Ubuntu-Regular"/>
                <a:ea typeface="Ubuntu-Regular"/>
                <a:cs typeface="Ubuntu-Regular"/>
                <a:sym typeface="Ubuntu-Regular"/>
              </a:defRPr>
            </a:lvl1pPr>
          </a:lstStyle>
          <a:p>
            <a:endParaRPr lang="nb-NO" sz="2800" dirty="0">
              <a:solidFill>
                <a:srgbClr val="071838"/>
              </a:solidFill>
            </a:endParaRPr>
          </a:p>
          <a:p>
            <a:r>
              <a:rPr lang="nb-NO" sz="2400" dirty="0">
                <a:solidFill>
                  <a:srgbClr val="FF7E6A"/>
                </a:solidFill>
              </a:rPr>
              <a:t>Christian Berg</a:t>
            </a:r>
            <a:endParaRPr sz="2400" dirty="0">
              <a:solidFill>
                <a:srgbClr val="FF7E6A"/>
              </a:solidFill>
            </a:endParaRPr>
          </a:p>
        </p:txBody>
      </p:sp>
      <p:pic>
        <p:nvPicPr>
          <p:cNvPr id="9" name="Picture 8">
            <a:extLst>
              <a:ext uri="{FF2B5EF4-FFF2-40B4-BE49-F238E27FC236}">
                <a16:creationId xmlns:a16="http://schemas.microsoft.com/office/drawing/2014/main" id="{A0A3B6A2-079F-BA4D-AB10-82E848938EBB}"/>
              </a:ext>
            </a:extLst>
          </p:cNvPr>
          <p:cNvPicPr>
            <a:picLocks noChangeAspect="1"/>
          </p:cNvPicPr>
          <p:nvPr/>
        </p:nvPicPr>
        <p:blipFill>
          <a:blip r:embed="rId2"/>
          <a:stretch>
            <a:fillRect/>
          </a:stretch>
        </p:blipFill>
        <p:spPr>
          <a:xfrm>
            <a:off x="428625" y="491282"/>
            <a:ext cx="1558709"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2BCC1005-8437-480D-AD11-82621D16A798}"/>
              </a:ext>
            </a:extLst>
          </p:cNvPr>
          <p:cNvPicPr>
            <a:picLocks noChangeAspect="1"/>
          </p:cNvPicPr>
          <p:nvPr/>
        </p:nvPicPr>
        <p:blipFill>
          <a:blip r:embed="rId3"/>
          <a:stretch>
            <a:fillRect/>
          </a:stretch>
        </p:blipFill>
        <p:spPr>
          <a:xfrm>
            <a:off x="1987334" y="168048"/>
            <a:ext cx="4359145" cy="1386225"/>
          </a:xfrm>
          <a:prstGeom prst="rect">
            <a:avLst/>
          </a:prstGeom>
        </p:spPr>
      </p:pic>
      <p:sp>
        <p:nvSpPr>
          <p:cNvPr id="2" name="Slide Number Placeholder 1">
            <a:extLst>
              <a:ext uri="{FF2B5EF4-FFF2-40B4-BE49-F238E27FC236}">
                <a16:creationId xmlns:a16="http://schemas.microsoft.com/office/drawing/2014/main" id="{A5ECD568-E1F3-434F-84A1-C6893E1BB509}"/>
              </a:ext>
            </a:extLst>
          </p:cNvPr>
          <p:cNvSpPr>
            <a:spLocks noGrp="1"/>
          </p:cNvSpPr>
          <p:nvPr>
            <p:ph type="sldNum" sz="quarter" idx="12"/>
          </p:nvPr>
        </p:nvSpPr>
        <p:spPr/>
        <p:txBody>
          <a:bodyPr/>
          <a:lstStyle/>
          <a:p>
            <a:fld id="{5C84CB7C-197C-F34F-B612-B0A0EB10C50B}" type="slidenum">
              <a:rPr lang="nb-NO" smtClean="0"/>
              <a:t>1</a:t>
            </a:fld>
            <a:endParaRPr lang="nb-NO"/>
          </a:p>
        </p:txBody>
      </p:sp>
    </p:spTree>
    <p:extLst>
      <p:ext uri="{BB962C8B-B14F-4D97-AF65-F5344CB8AC3E}">
        <p14:creationId xmlns:p14="http://schemas.microsoft.com/office/powerpoint/2010/main" val="115601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2571750" y="1874535"/>
            <a:ext cx="8533630"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Overview</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2571750" y="2949058"/>
            <a:ext cx="9983788" cy="2925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List of publications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Drilling</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Pressure Control and Influx and Loss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Modeling of drilling hydraulics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Well control</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Summary</a:t>
            </a:r>
            <a:endParaRPr lang="nb-NO" sz="2400" dirty="0">
              <a:solidFill>
                <a:schemeClr val="accent3"/>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descr="A close up of a logo&#10;&#10;Description automatically generated">
            <a:extLst>
              <a:ext uri="{FF2B5EF4-FFF2-40B4-BE49-F238E27FC236}">
                <a16:creationId xmlns:a16="http://schemas.microsoft.com/office/drawing/2014/main" id="{9988EFBC-5499-4F3B-91F1-634D982ED48F}"/>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72812435-05F3-457E-8984-A769FCCA79BB}"/>
              </a:ext>
            </a:extLst>
          </p:cNvPr>
          <p:cNvSpPr>
            <a:spLocks noGrp="1"/>
          </p:cNvSpPr>
          <p:nvPr>
            <p:ph type="sldNum" sz="quarter" idx="12"/>
          </p:nvPr>
        </p:nvSpPr>
        <p:spPr/>
        <p:txBody>
          <a:bodyPr/>
          <a:lstStyle/>
          <a:p>
            <a:fld id="{5C84CB7C-197C-F34F-B612-B0A0EB10C50B}" type="slidenum">
              <a:rPr lang="nb-NO" smtClean="0"/>
              <a:t>10</a:t>
            </a:fld>
            <a:endParaRPr lang="nb-NO"/>
          </a:p>
        </p:txBody>
      </p:sp>
    </p:spTree>
    <p:extLst>
      <p:ext uri="{BB962C8B-B14F-4D97-AF65-F5344CB8AC3E}">
        <p14:creationId xmlns:p14="http://schemas.microsoft.com/office/powerpoint/2010/main" val="360061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4265614" y="709927"/>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2154286"/>
            <a:ext cx="11568112" cy="3255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Single phase system can be described by the 1D isothermal Euler Partial Differential Equations (PDE’s) [2] </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And simplified to the water-hammer equations</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a:extLst>
              <a:ext uri="{FF2B5EF4-FFF2-40B4-BE49-F238E27FC236}">
                <a16:creationId xmlns:a16="http://schemas.microsoft.com/office/drawing/2014/main" id="{416D26A3-4F69-4CC9-B1C8-851D756173BC}"/>
              </a:ext>
            </a:extLst>
          </p:cNvPr>
          <p:cNvPicPr>
            <a:picLocks noChangeAspect="1"/>
          </p:cNvPicPr>
          <p:nvPr/>
        </p:nvPicPr>
        <p:blipFill>
          <a:blip r:embed="rId3"/>
          <a:stretch>
            <a:fillRect/>
          </a:stretch>
        </p:blipFill>
        <p:spPr>
          <a:xfrm>
            <a:off x="1069189" y="3083725"/>
            <a:ext cx="5179211" cy="1527819"/>
          </a:xfrm>
          <a:prstGeom prst="rect">
            <a:avLst/>
          </a:prstGeom>
        </p:spPr>
      </p:pic>
      <p:pic>
        <p:nvPicPr>
          <p:cNvPr id="4" name="Picture 3">
            <a:extLst>
              <a:ext uri="{FF2B5EF4-FFF2-40B4-BE49-F238E27FC236}">
                <a16:creationId xmlns:a16="http://schemas.microsoft.com/office/drawing/2014/main" id="{E5F9DB6C-41A6-42ED-B855-F6EE32F65B02}"/>
              </a:ext>
            </a:extLst>
          </p:cNvPr>
          <p:cNvPicPr>
            <a:picLocks noChangeAspect="1"/>
          </p:cNvPicPr>
          <p:nvPr/>
        </p:nvPicPr>
        <p:blipFill>
          <a:blip r:embed="rId4"/>
          <a:stretch>
            <a:fillRect/>
          </a:stretch>
        </p:blipFill>
        <p:spPr>
          <a:xfrm>
            <a:off x="3266289" y="5389542"/>
            <a:ext cx="2744788" cy="1463381"/>
          </a:xfrm>
          <a:prstGeom prst="rect">
            <a:avLst/>
          </a:prstGeom>
        </p:spPr>
      </p:pic>
      <p:pic>
        <p:nvPicPr>
          <p:cNvPr id="7" name="Picture 6" descr="A close up of a logo&#10;&#10;Description automatically generated">
            <a:extLst>
              <a:ext uri="{FF2B5EF4-FFF2-40B4-BE49-F238E27FC236}">
                <a16:creationId xmlns:a16="http://schemas.microsoft.com/office/drawing/2014/main" id="{867B2058-2231-4016-9B5A-A97740E254E5}"/>
              </a:ext>
            </a:extLst>
          </p:cNvPr>
          <p:cNvPicPr>
            <a:picLocks noChangeAspect="1"/>
          </p:cNvPicPr>
          <p:nvPr/>
        </p:nvPicPr>
        <p:blipFill>
          <a:blip r:embed="rId5"/>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851F80AC-547F-46F8-A185-F2B61C5E8322}"/>
              </a:ext>
            </a:extLst>
          </p:cNvPr>
          <p:cNvSpPr>
            <a:spLocks noGrp="1"/>
          </p:cNvSpPr>
          <p:nvPr>
            <p:ph type="sldNum" sz="quarter" idx="12"/>
          </p:nvPr>
        </p:nvSpPr>
        <p:spPr/>
        <p:txBody>
          <a:bodyPr/>
          <a:lstStyle/>
          <a:p>
            <a:fld id="{5C84CB7C-197C-F34F-B612-B0A0EB10C50B}" type="slidenum">
              <a:rPr lang="nb-NO" smtClean="0"/>
              <a:t>11</a:t>
            </a:fld>
            <a:endParaRPr lang="nb-NO"/>
          </a:p>
        </p:txBody>
      </p:sp>
    </p:spTree>
    <p:extLst>
      <p:ext uri="{BB962C8B-B14F-4D97-AF65-F5344CB8AC3E}">
        <p14:creationId xmlns:p14="http://schemas.microsoft.com/office/powerpoint/2010/main" val="65649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962941"/>
            <a:ext cx="11568112" cy="5953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800" dirty="0">
                <a:solidFill>
                  <a:srgbClr val="071838"/>
                </a:solidFill>
                <a:latin typeface="Ubuntu" panose="020B0504030602030204" pitchFamily="34" charset="0"/>
                <a:sym typeface="Helvetica"/>
              </a:rPr>
              <a:t>Most commonly used </a:t>
            </a:r>
            <a:r>
              <a:rPr lang="nb-NO" sz="2800" dirty="0" err="1">
                <a:solidFill>
                  <a:srgbClr val="071838"/>
                </a:solidFill>
                <a:latin typeface="Ubuntu" panose="020B0504030602030204" pitchFamily="34" charset="0"/>
                <a:sym typeface="Helvetica"/>
              </a:rPr>
              <a:t>model</a:t>
            </a:r>
            <a:r>
              <a:rPr lang="nb-NO" sz="2800" dirty="0">
                <a:solidFill>
                  <a:srgbClr val="071838"/>
                </a:solidFill>
                <a:latin typeface="Ubuntu" panose="020B0504030602030204" pitchFamily="34" charset="0"/>
                <a:sym typeface="Helvetica"/>
              </a:rPr>
              <a:t> [3]</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sp>
        <p:nvSpPr>
          <p:cNvPr id="6" name="Kelda’s unique…">
            <a:extLst>
              <a:ext uri="{FF2B5EF4-FFF2-40B4-BE49-F238E27FC236}">
                <a16:creationId xmlns:a16="http://schemas.microsoft.com/office/drawing/2014/main" id="{0DC6C840-44AD-4F9B-957B-EB4BA1D1B146}"/>
              </a:ext>
            </a:extLst>
          </p:cNvPr>
          <p:cNvSpPr txBox="1"/>
          <p:nvPr/>
        </p:nvSpPr>
        <p:spPr>
          <a:xfrm>
            <a:off x="4265614" y="716156"/>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7" name="Picture 6" descr="A close up of a logo&#10;&#10;Description automatically generated">
            <a:extLst>
              <a:ext uri="{FF2B5EF4-FFF2-40B4-BE49-F238E27FC236}">
                <a16:creationId xmlns:a16="http://schemas.microsoft.com/office/drawing/2014/main" id="{6C4893C7-E3D1-45C0-B9D5-70FDA60FA498}"/>
              </a:ext>
            </a:extLst>
          </p:cNvPr>
          <p:cNvPicPr>
            <a:picLocks noChangeAspect="1"/>
          </p:cNvPicPr>
          <p:nvPr/>
        </p:nvPicPr>
        <p:blipFill>
          <a:blip r:embed="rId3"/>
          <a:stretch>
            <a:fillRect/>
          </a:stretch>
        </p:blipFill>
        <p:spPr>
          <a:xfrm>
            <a:off x="1508416" y="120296"/>
            <a:ext cx="1791340" cy="1473887"/>
          </a:xfrm>
          <a:prstGeom prst="rect">
            <a:avLst/>
          </a:prstGeom>
        </p:spPr>
      </p:pic>
      <p:pic>
        <p:nvPicPr>
          <p:cNvPr id="2" name="Picture 1">
            <a:extLst>
              <a:ext uri="{FF2B5EF4-FFF2-40B4-BE49-F238E27FC236}">
                <a16:creationId xmlns:a16="http://schemas.microsoft.com/office/drawing/2014/main" id="{272F84BB-BEB3-4268-9AC7-666AF7D36BD1}"/>
              </a:ext>
            </a:extLst>
          </p:cNvPr>
          <p:cNvPicPr>
            <a:picLocks noChangeAspect="1"/>
          </p:cNvPicPr>
          <p:nvPr/>
        </p:nvPicPr>
        <p:blipFill>
          <a:blip r:embed="rId4"/>
          <a:stretch>
            <a:fillRect/>
          </a:stretch>
        </p:blipFill>
        <p:spPr>
          <a:xfrm>
            <a:off x="6817520" y="2645591"/>
            <a:ext cx="5364956" cy="4010603"/>
          </a:xfrm>
          <a:prstGeom prst="rect">
            <a:avLst/>
          </a:prstGeom>
        </p:spPr>
      </p:pic>
      <p:pic>
        <p:nvPicPr>
          <p:cNvPr id="5" name="Picture 4" descr="A close up of a logo&#10;&#10;Description automatically generated">
            <a:extLst>
              <a:ext uri="{FF2B5EF4-FFF2-40B4-BE49-F238E27FC236}">
                <a16:creationId xmlns:a16="http://schemas.microsoft.com/office/drawing/2014/main" id="{8DBB90B0-76F7-4061-8A24-862432A82951}"/>
              </a:ext>
            </a:extLst>
          </p:cNvPr>
          <p:cNvPicPr>
            <a:picLocks noChangeAspect="1"/>
          </p:cNvPicPr>
          <p:nvPr/>
        </p:nvPicPr>
        <p:blipFill>
          <a:blip r:embed="rId5"/>
          <a:stretch>
            <a:fillRect/>
          </a:stretch>
        </p:blipFill>
        <p:spPr>
          <a:xfrm>
            <a:off x="2462016" y="2558297"/>
            <a:ext cx="3172218" cy="46979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C6C5A1-3FAD-4CC1-B157-418506FA048C}"/>
                  </a:ext>
                </a:extLst>
              </p:cNvPr>
              <p:cNvSpPr txBox="1"/>
              <p:nvPr/>
            </p:nvSpPr>
            <p:spPr>
              <a:xfrm>
                <a:off x="3158691" y="6852166"/>
                <a:ext cx="28212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b-NO" sz="1200" b="0" i="1" smtClean="0">
                              <a:latin typeface="Cambria Math" panose="02040503050406030204" pitchFamily="18" charset="0"/>
                            </a:rPr>
                          </m:ctrlPr>
                        </m:sSubPr>
                        <m:e>
                          <m:r>
                            <a:rPr lang="nb-NO" sz="1200" b="0" i="1" smtClean="0">
                              <a:latin typeface="Cambria Math" panose="02040503050406030204" pitchFamily="18" charset="0"/>
                            </a:rPr>
                            <m:t>𝑞</m:t>
                          </m:r>
                        </m:e>
                        <m:sub>
                          <m:r>
                            <a:rPr lang="nb-NO" sz="1200" b="0" i="1" smtClean="0">
                              <a:latin typeface="Cambria Math" panose="02040503050406030204" pitchFamily="18" charset="0"/>
                            </a:rPr>
                            <m:t>𝑏𝑖𝑡</m:t>
                          </m:r>
                        </m:sub>
                      </m:sSub>
                    </m:oMath>
                  </m:oMathPara>
                </a14:m>
                <a:endParaRPr lang="nb-NO" sz="1200" dirty="0"/>
              </a:p>
            </p:txBody>
          </p:sp>
        </mc:Choice>
        <mc:Fallback xmlns="">
          <p:sp>
            <p:nvSpPr>
              <p:cNvPr id="8" name="TextBox 7">
                <a:extLst>
                  <a:ext uri="{FF2B5EF4-FFF2-40B4-BE49-F238E27FC236}">
                    <a16:creationId xmlns:a16="http://schemas.microsoft.com/office/drawing/2014/main" id="{55C6C5A1-3FAD-4CC1-B157-418506FA048C}"/>
                  </a:ext>
                </a:extLst>
              </p:cNvPr>
              <p:cNvSpPr txBox="1">
                <a:spLocks noRot="1" noChangeAspect="1" noMove="1" noResize="1" noEditPoints="1" noAdjustHandles="1" noChangeArrowheads="1" noChangeShapeType="1" noTextEdit="1"/>
              </p:cNvSpPr>
              <p:nvPr/>
            </p:nvSpPr>
            <p:spPr>
              <a:xfrm>
                <a:off x="3158691" y="6852166"/>
                <a:ext cx="282129" cy="184666"/>
              </a:xfrm>
              <a:prstGeom prst="rect">
                <a:avLst/>
              </a:prstGeom>
              <a:blipFill>
                <a:blip r:embed="rId6"/>
                <a:stretch>
                  <a:fillRect l="-13043" r="-4348" b="-23333"/>
                </a:stretch>
              </a:blipFill>
            </p:spPr>
            <p:txBody>
              <a:bodyPr/>
              <a:lstStyle/>
              <a:p>
                <a:r>
                  <a:rPr lang="nb-NO">
                    <a:noFill/>
                  </a:rPr>
                  <a:t> </a:t>
                </a:r>
              </a:p>
            </p:txBody>
          </p:sp>
        </mc:Fallback>
      </mc:AlternateContent>
      <p:sp>
        <p:nvSpPr>
          <p:cNvPr id="3" name="Slide Number Placeholder 2">
            <a:extLst>
              <a:ext uri="{FF2B5EF4-FFF2-40B4-BE49-F238E27FC236}">
                <a16:creationId xmlns:a16="http://schemas.microsoft.com/office/drawing/2014/main" id="{C677A85A-B1F4-460E-ACEC-247D2A9ACB9F}"/>
              </a:ext>
            </a:extLst>
          </p:cNvPr>
          <p:cNvSpPr>
            <a:spLocks noGrp="1"/>
          </p:cNvSpPr>
          <p:nvPr>
            <p:ph type="sldNum" sz="quarter" idx="12"/>
          </p:nvPr>
        </p:nvSpPr>
        <p:spPr/>
        <p:txBody>
          <a:bodyPr/>
          <a:lstStyle/>
          <a:p>
            <a:fld id="{5C84CB7C-197C-F34F-B612-B0A0EB10C50B}" type="slidenum">
              <a:rPr lang="nb-NO" smtClean="0"/>
              <a:t>12</a:t>
            </a:fld>
            <a:endParaRPr lang="nb-NO"/>
          </a:p>
        </p:txBody>
      </p:sp>
    </p:spTree>
    <p:extLst>
      <p:ext uri="{BB962C8B-B14F-4D97-AF65-F5344CB8AC3E}">
        <p14:creationId xmlns:p14="http://schemas.microsoft.com/office/powerpoint/2010/main" val="65385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7" y="2066959"/>
            <a:ext cx="5156251" cy="2455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Using the simplified model </a:t>
            </a:r>
            <a:br>
              <a:rPr lang="en-GB" sz="2000" dirty="0">
                <a:solidFill>
                  <a:srgbClr val="071838"/>
                </a:solidFill>
                <a:latin typeface="Ubuntu" panose="020B0504030602030204" pitchFamily="34" charset="0"/>
                <a:sym typeface="Helvetica"/>
              </a:rPr>
            </a:br>
            <a:r>
              <a:rPr lang="en-GB" sz="2000" dirty="0">
                <a:solidFill>
                  <a:srgbClr val="071838"/>
                </a:solidFill>
                <a:latin typeface="Ubuntu" panose="020B0504030602030204" pitchFamily="34" charset="0"/>
                <a:sym typeface="Helvetica"/>
              </a:rPr>
              <a:t>for controller design works well [4,5] </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Field testing of a controller based on the simplified model is described in </a:t>
            </a:r>
            <a:br>
              <a:rPr lang="en-GB" sz="2000" dirty="0">
                <a:solidFill>
                  <a:srgbClr val="071838"/>
                </a:solidFill>
                <a:latin typeface="Ubuntu" panose="020B0504030602030204" pitchFamily="34" charset="0"/>
                <a:sym typeface="Helvetica"/>
              </a:rPr>
            </a:br>
            <a:r>
              <a:rPr lang="en-GB" sz="2000" dirty="0">
                <a:solidFill>
                  <a:srgbClr val="071838"/>
                </a:solidFill>
                <a:latin typeface="Ubuntu" panose="020B0504030602030204" pitchFamily="34" charset="0"/>
                <a:sym typeface="Helvetica"/>
              </a:rPr>
              <a:t>Paper G [6]</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2" name="Picture 1">
            <a:extLst>
              <a:ext uri="{FF2B5EF4-FFF2-40B4-BE49-F238E27FC236}">
                <a16:creationId xmlns:a16="http://schemas.microsoft.com/office/drawing/2014/main" id="{E922967F-2103-4019-B07F-81199C9E7A42}"/>
              </a:ext>
            </a:extLst>
          </p:cNvPr>
          <p:cNvPicPr>
            <a:picLocks noChangeAspect="1"/>
          </p:cNvPicPr>
          <p:nvPr/>
        </p:nvPicPr>
        <p:blipFill>
          <a:blip r:embed="rId3"/>
          <a:stretch>
            <a:fillRect/>
          </a:stretch>
        </p:blipFill>
        <p:spPr>
          <a:xfrm>
            <a:off x="6225458" y="1831642"/>
            <a:ext cx="6330079" cy="5130571"/>
          </a:xfrm>
          <a:prstGeom prst="rect">
            <a:avLst/>
          </a:prstGeom>
        </p:spPr>
      </p:pic>
      <p:sp>
        <p:nvSpPr>
          <p:cNvPr id="6" name="Kelda’s unique…">
            <a:extLst>
              <a:ext uri="{FF2B5EF4-FFF2-40B4-BE49-F238E27FC236}">
                <a16:creationId xmlns:a16="http://schemas.microsoft.com/office/drawing/2014/main" id="{E49CA769-942D-4F5D-8CC3-4705E148410A}"/>
              </a:ext>
            </a:extLst>
          </p:cNvPr>
          <p:cNvSpPr txBox="1"/>
          <p:nvPr/>
        </p:nvSpPr>
        <p:spPr>
          <a:xfrm>
            <a:off x="4265614"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7" name="Picture 6" descr="A close up of a logo&#10;&#10;Description automatically generated">
            <a:extLst>
              <a:ext uri="{FF2B5EF4-FFF2-40B4-BE49-F238E27FC236}">
                <a16:creationId xmlns:a16="http://schemas.microsoft.com/office/drawing/2014/main" id="{2D2083B5-7F9A-4879-B725-AC5EB95AF7B4}"/>
              </a:ext>
            </a:extLst>
          </p:cNvPr>
          <p:cNvPicPr>
            <a:picLocks noChangeAspect="1"/>
          </p:cNvPicPr>
          <p:nvPr/>
        </p:nvPicPr>
        <p:blipFill>
          <a:blip r:embed="rId4"/>
          <a:stretch>
            <a:fillRect/>
          </a:stretch>
        </p:blipFill>
        <p:spPr>
          <a:xfrm>
            <a:off x="1508416" y="120296"/>
            <a:ext cx="1791340" cy="1473887"/>
          </a:xfrm>
          <a:prstGeom prst="rect">
            <a:avLst/>
          </a:prstGeom>
        </p:spPr>
      </p:pic>
      <p:sp>
        <p:nvSpPr>
          <p:cNvPr id="3" name="Slide Number Placeholder 2">
            <a:extLst>
              <a:ext uri="{FF2B5EF4-FFF2-40B4-BE49-F238E27FC236}">
                <a16:creationId xmlns:a16="http://schemas.microsoft.com/office/drawing/2014/main" id="{BDC4736A-5E62-45A7-82A6-4C852577F147}"/>
              </a:ext>
            </a:extLst>
          </p:cNvPr>
          <p:cNvSpPr>
            <a:spLocks noGrp="1"/>
          </p:cNvSpPr>
          <p:nvPr>
            <p:ph type="sldNum" sz="quarter" idx="12"/>
          </p:nvPr>
        </p:nvSpPr>
        <p:spPr/>
        <p:txBody>
          <a:bodyPr/>
          <a:lstStyle/>
          <a:p>
            <a:fld id="{5C84CB7C-197C-F34F-B612-B0A0EB10C50B}" type="slidenum">
              <a:rPr lang="nb-NO" smtClean="0"/>
              <a:t>13</a:t>
            </a:fld>
            <a:endParaRPr lang="nb-NO"/>
          </a:p>
        </p:txBody>
      </p:sp>
    </p:spTree>
    <p:extLst>
      <p:ext uri="{BB962C8B-B14F-4D97-AF65-F5344CB8AC3E}">
        <p14:creationId xmlns:p14="http://schemas.microsoft.com/office/powerpoint/2010/main" val="270517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874562"/>
            <a:ext cx="10829464" cy="5516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The simple ODE model has some limits that should be respected [1]</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r>
              <a:rPr lang="nb-NO" sz="1200" dirty="0">
                <a:solidFill>
                  <a:srgbClr val="071838"/>
                </a:solidFill>
                <a:latin typeface="Ubuntu" panose="020B0504030602030204" pitchFamily="34" charset="0"/>
                <a:sym typeface="Helvetica"/>
              </a:rPr>
              <a:t/>
            </a:r>
            <a:br>
              <a:rPr lang="nb-NO" sz="1200" dirty="0">
                <a:solidFill>
                  <a:srgbClr val="071838"/>
                </a:solidFill>
                <a:latin typeface="Ubuntu" panose="020B0504030602030204" pitchFamily="34" charset="0"/>
                <a:sym typeface="Helvetica"/>
              </a:rPr>
            </a:br>
            <a:endParaRPr lang="nb-NO" sz="12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r>
              <a:rPr lang="en-US" sz="1100" dirty="0">
                <a:sym typeface="Helvetica"/>
              </a:rPr>
              <a:t>Aarsnes, Ulf Jakob “Modeling of Two-Phase Flow for Estimation and</a:t>
            </a:r>
            <a:br>
              <a:rPr lang="en-US" sz="1100" dirty="0">
                <a:sym typeface="Helvetica"/>
              </a:rPr>
            </a:br>
            <a:r>
              <a:rPr lang="en-US" sz="1100" dirty="0">
                <a:sym typeface="Helvetica"/>
              </a:rPr>
              <a:t>Control of Drilling Operations.” PhD Thesis, Norwegian University of Science and Technology, 2016.</a:t>
            </a:r>
          </a:p>
          <a:p>
            <a:pPr marL="4762">
              <a:lnSpc>
                <a:spcPct val="130000"/>
              </a:lnSpc>
              <a:buClr>
                <a:srgbClr val="FF7E6A"/>
              </a:buClr>
              <a:buSzPct val="120000"/>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a:extLst>
              <a:ext uri="{FF2B5EF4-FFF2-40B4-BE49-F238E27FC236}">
                <a16:creationId xmlns:a16="http://schemas.microsoft.com/office/drawing/2014/main" id="{B618B5F4-4561-45D5-AC34-F10B987A91C0}"/>
              </a:ext>
            </a:extLst>
          </p:cNvPr>
          <p:cNvPicPr>
            <a:picLocks noChangeAspect="1"/>
          </p:cNvPicPr>
          <p:nvPr/>
        </p:nvPicPr>
        <p:blipFill>
          <a:blip r:embed="rId3"/>
          <a:stretch>
            <a:fillRect/>
          </a:stretch>
        </p:blipFill>
        <p:spPr>
          <a:xfrm>
            <a:off x="875907" y="2390439"/>
            <a:ext cx="5025187" cy="3708950"/>
          </a:xfrm>
          <a:prstGeom prst="rect">
            <a:avLst/>
          </a:prstGeom>
        </p:spPr>
      </p:pic>
      <p:pic>
        <p:nvPicPr>
          <p:cNvPr id="7" name="Picture 6">
            <a:extLst>
              <a:ext uri="{FF2B5EF4-FFF2-40B4-BE49-F238E27FC236}">
                <a16:creationId xmlns:a16="http://schemas.microsoft.com/office/drawing/2014/main" id="{3C4662EE-BF1D-47A0-9C49-B85AD1E77EEF}"/>
              </a:ext>
            </a:extLst>
          </p:cNvPr>
          <p:cNvPicPr/>
          <p:nvPr/>
        </p:nvPicPr>
        <p:blipFill>
          <a:blip r:embed="rId4"/>
          <a:stretch>
            <a:fillRect/>
          </a:stretch>
        </p:blipFill>
        <p:spPr>
          <a:xfrm>
            <a:off x="7307262" y="2580896"/>
            <a:ext cx="4791075" cy="3531235"/>
          </a:xfrm>
          <a:prstGeom prst="rect">
            <a:avLst/>
          </a:prstGeom>
        </p:spPr>
      </p:pic>
      <p:sp>
        <p:nvSpPr>
          <p:cNvPr id="8" name="Kelda’s unique…">
            <a:extLst>
              <a:ext uri="{FF2B5EF4-FFF2-40B4-BE49-F238E27FC236}">
                <a16:creationId xmlns:a16="http://schemas.microsoft.com/office/drawing/2014/main" id="{032F3E07-163A-45A2-8DBE-C80D431E0568}"/>
              </a:ext>
            </a:extLst>
          </p:cNvPr>
          <p:cNvSpPr txBox="1"/>
          <p:nvPr/>
        </p:nvSpPr>
        <p:spPr>
          <a:xfrm>
            <a:off x="4265614"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9" name="Picture 8" descr="A close up of a logo&#10;&#10;Description automatically generated">
            <a:extLst>
              <a:ext uri="{FF2B5EF4-FFF2-40B4-BE49-F238E27FC236}">
                <a16:creationId xmlns:a16="http://schemas.microsoft.com/office/drawing/2014/main" id="{AABCBD89-200A-43FC-8641-542C1B5A56B4}"/>
              </a:ext>
            </a:extLst>
          </p:cNvPr>
          <p:cNvPicPr>
            <a:picLocks noChangeAspect="1"/>
          </p:cNvPicPr>
          <p:nvPr/>
        </p:nvPicPr>
        <p:blipFill>
          <a:blip r:embed="rId5"/>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2E25CA84-D344-4699-A374-F34AB1A8A368}"/>
              </a:ext>
            </a:extLst>
          </p:cNvPr>
          <p:cNvSpPr>
            <a:spLocks noGrp="1"/>
          </p:cNvSpPr>
          <p:nvPr>
            <p:ph type="sldNum" sz="quarter" idx="12"/>
          </p:nvPr>
        </p:nvSpPr>
        <p:spPr/>
        <p:txBody>
          <a:bodyPr/>
          <a:lstStyle/>
          <a:p>
            <a:fld id="{5C84CB7C-197C-F34F-B612-B0A0EB10C50B}" type="slidenum">
              <a:rPr lang="nb-NO" smtClean="0"/>
              <a:t>14</a:t>
            </a:fld>
            <a:endParaRPr lang="nb-NO"/>
          </a:p>
        </p:txBody>
      </p:sp>
    </p:spTree>
    <p:extLst>
      <p:ext uri="{BB962C8B-B14F-4D97-AF65-F5344CB8AC3E}">
        <p14:creationId xmlns:p14="http://schemas.microsoft.com/office/powerpoint/2010/main" val="302008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838708"/>
            <a:ext cx="5540380" cy="405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These phenomena are also very much visible in real operations</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Comparison of the simplified model, </a:t>
            </a:r>
            <a:br>
              <a:rPr lang="en-GB" sz="2000" dirty="0">
                <a:solidFill>
                  <a:srgbClr val="071838"/>
                </a:solidFill>
                <a:latin typeface="Ubuntu" panose="020B0504030602030204" pitchFamily="34" charset="0"/>
                <a:sym typeface="Helvetica"/>
              </a:rPr>
            </a:br>
            <a:r>
              <a:rPr lang="nb-NO" sz="2000" dirty="0">
                <a:solidFill>
                  <a:srgbClr val="071838"/>
                </a:solidFill>
                <a:latin typeface="Ubuntu" panose="020B0504030602030204" pitchFamily="34" charset="0"/>
                <a:sym typeface="Helvetica"/>
              </a:rPr>
              <a:t>1D </a:t>
            </a:r>
            <a:r>
              <a:rPr lang="en-GB" sz="2000" dirty="0">
                <a:solidFill>
                  <a:srgbClr val="071838"/>
                </a:solidFill>
                <a:latin typeface="Ubuntu" panose="020B0504030602030204" pitchFamily="34" charset="0"/>
                <a:sym typeface="Helvetica"/>
              </a:rPr>
              <a:t>isothermal</a:t>
            </a:r>
            <a:r>
              <a:rPr lang="nb-NO" sz="2000" dirty="0">
                <a:solidFill>
                  <a:srgbClr val="071838"/>
                </a:solidFill>
                <a:latin typeface="Ubuntu" panose="020B0504030602030204" pitchFamily="34" charset="0"/>
                <a:sym typeface="Helvetica"/>
              </a:rPr>
              <a:t> </a:t>
            </a:r>
            <a:r>
              <a:rPr lang="nb-NO" sz="2000" dirty="0" err="1">
                <a:solidFill>
                  <a:srgbClr val="071838"/>
                </a:solidFill>
                <a:latin typeface="Ubuntu" panose="020B0504030602030204" pitchFamily="34" charset="0"/>
                <a:sym typeface="Helvetica"/>
              </a:rPr>
              <a:t>Euler</a:t>
            </a:r>
            <a:r>
              <a:rPr lang="nb-NO" sz="2000" dirty="0">
                <a:solidFill>
                  <a:srgbClr val="071838"/>
                </a:solidFill>
                <a:latin typeface="Ubuntu" panose="020B0504030602030204" pitchFamily="34" charset="0"/>
                <a:sym typeface="Helvetica"/>
              </a:rPr>
              <a:t> PDE and </a:t>
            </a:r>
            <a:r>
              <a:rPr lang="en-GB" sz="2000" dirty="0">
                <a:solidFill>
                  <a:srgbClr val="071838"/>
                </a:solidFill>
                <a:latin typeface="Ubuntu" panose="020B0504030602030204" pitchFamily="34" charset="0"/>
                <a:sym typeface="Helvetica"/>
              </a:rPr>
              <a:t>modifications</a:t>
            </a:r>
            <a:r>
              <a:rPr lang="nb-NO" sz="2000" dirty="0">
                <a:solidFill>
                  <a:srgbClr val="071838"/>
                </a:solidFill>
                <a:latin typeface="Ubuntu" panose="020B0504030602030204" pitchFamily="34" charset="0"/>
                <a:sym typeface="Helvetica"/>
              </a:rPr>
              <a:t> to </a:t>
            </a:r>
            <a:r>
              <a:rPr lang="en-GB" sz="2000" dirty="0">
                <a:solidFill>
                  <a:srgbClr val="071838"/>
                </a:solidFill>
                <a:latin typeface="Ubuntu" panose="020B0504030602030204" pitchFamily="34" charset="0"/>
                <a:sym typeface="Helvetica"/>
              </a:rPr>
              <a:t>the</a:t>
            </a:r>
            <a:r>
              <a:rPr lang="nb-NO" sz="2000" dirty="0">
                <a:solidFill>
                  <a:srgbClr val="071838"/>
                </a:solidFill>
                <a:latin typeface="Ubuntu" panose="020B0504030602030204" pitchFamily="34" charset="0"/>
                <a:sym typeface="Helvetica"/>
              </a:rPr>
              <a:t> PDE to </a:t>
            </a:r>
            <a:r>
              <a:rPr lang="en-GB" sz="2000" dirty="0">
                <a:solidFill>
                  <a:srgbClr val="071838"/>
                </a:solidFill>
                <a:latin typeface="Ubuntu" panose="020B0504030602030204" pitchFamily="34" charset="0"/>
                <a:sym typeface="Helvetica"/>
              </a:rPr>
              <a:t>account</a:t>
            </a:r>
            <a:r>
              <a:rPr lang="nb-NO" sz="2000" dirty="0">
                <a:solidFill>
                  <a:srgbClr val="071838"/>
                </a:solidFill>
                <a:latin typeface="Ubuntu" panose="020B0504030602030204" pitchFamily="34" charset="0"/>
                <a:sym typeface="Helvetica"/>
              </a:rPr>
              <a:t> for simple </a:t>
            </a:r>
            <a:r>
              <a:rPr lang="en-GB" sz="2000" dirty="0">
                <a:solidFill>
                  <a:srgbClr val="071838"/>
                </a:solidFill>
                <a:latin typeface="Ubuntu" panose="020B0504030602030204" pitchFamily="34" charset="0"/>
                <a:sym typeface="Helvetica"/>
              </a:rPr>
              <a:t>mechanical</a:t>
            </a:r>
            <a:r>
              <a:rPr lang="nb-NO" sz="2000" dirty="0">
                <a:solidFill>
                  <a:srgbClr val="071838"/>
                </a:solidFill>
                <a:latin typeface="Ubuntu" panose="020B0504030602030204" pitchFamily="34" charset="0"/>
                <a:sym typeface="Helvetica"/>
              </a:rPr>
              <a:t> </a:t>
            </a:r>
            <a:r>
              <a:rPr lang="en-GB" sz="2000" dirty="0">
                <a:solidFill>
                  <a:srgbClr val="071838"/>
                </a:solidFill>
                <a:latin typeface="Ubuntu" panose="020B0504030602030204" pitchFamily="34" charset="0"/>
                <a:sym typeface="Helvetica"/>
              </a:rPr>
              <a:t>interactions</a:t>
            </a:r>
            <a:r>
              <a:rPr lang="nb-NO" sz="2000" dirty="0">
                <a:solidFill>
                  <a:srgbClr val="071838"/>
                </a:solidFill>
                <a:latin typeface="Ubuntu" panose="020B0504030602030204" pitchFamily="34" charset="0"/>
                <a:sym typeface="Helvetica"/>
              </a:rPr>
              <a:t> is </a:t>
            </a:r>
            <a:r>
              <a:rPr lang="nb-NO" sz="2000" dirty="0" err="1">
                <a:solidFill>
                  <a:srgbClr val="071838"/>
                </a:solidFill>
                <a:latin typeface="Ubuntu" panose="020B0504030602030204" pitchFamily="34" charset="0"/>
                <a:sym typeface="Helvetica"/>
              </a:rPr>
              <a:t>the</a:t>
            </a:r>
            <a:r>
              <a:rPr lang="nb-NO" sz="2000" dirty="0">
                <a:solidFill>
                  <a:srgbClr val="071838"/>
                </a:solidFill>
                <a:latin typeface="Ubuntu" panose="020B0504030602030204" pitchFamily="34" charset="0"/>
                <a:sym typeface="Helvetica"/>
              </a:rPr>
              <a:t> </a:t>
            </a:r>
            <a:r>
              <a:rPr lang="en-GB" sz="2000" dirty="0">
                <a:solidFill>
                  <a:srgbClr val="071838"/>
                </a:solidFill>
                <a:latin typeface="Ubuntu" panose="020B0504030602030204" pitchFamily="34" charset="0"/>
                <a:sym typeface="Helvetica"/>
              </a:rPr>
              <a:t>topic</a:t>
            </a:r>
            <a:r>
              <a:rPr lang="nb-NO" sz="2000" dirty="0">
                <a:solidFill>
                  <a:srgbClr val="071838"/>
                </a:solidFill>
                <a:latin typeface="Ubuntu" panose="020B0504030602030204" pitchFamily="34" charset="0"/>
                <a:sym typeface="Helvetica"/>
              </a:rPr>
              <a:t> </a:t>
            </a:r>
            <a:r>
              <a:rPr lang="nb-NO" sz="2000" dirty="0" err="1">
                <a:solidFill>
                  <a:srgbClr val="071838"/>
                </a:solidFill>
                <a:latin typeface="Ubuntu" panose="020B0504030602030204" pitchFamily="34" charset="0"/>
                <a:sym typeface="Helvetica"/>
              </a:rPr>
              <a:t>of</a:t>
            </a:r>
            <a:r>
              <a:rPr lang="nb-NO" sz="2000" dirty="0">
                <a:solidFill>
                  <a:srgbClr val="071838"/>
                </a:solidFill>
                <a:latin typeface="Ubuntu" panose="020B0504030602030204" pitchFamily="34" charset="0"/>
                <a:sym typeface="Helvetica"/>
              </a:rPr>
              <a:t> Paper D [7]</a:t>
            </a:r>
            <a:endParaRPr lang="en-GB"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2" name="Picture 1">
            <a:extLst>
              <a:ext uri="{FF2B5EF4-FFF2-40B4-BE49-F238E27FC236}">
                <a16:creationId xmlns:a16="http://schemas.microsoft.com/office/drawing/2014/main" id="{A6D21BFD-C1A4-4633-A447-AFC0FF0F8008}"/>
              </a:ext>
            </a:extLst>
          </p:cNvPr>
          <p:cNvPicPr>
            <a:picLocks noChangeAspect="1"/>
          </p:cNvPicPr>
          <p:nvPr/>
        </p:nvPicPr>
        <p:blipFill>
          <a:blip r:embed="rId3"/>
          <a:stretch>
            <a:fillRect/>
          </a:stretch>
        </p:blipFill>
        <p:spPr>
          <a:xfrm>
            <a:off x="6430968" y="1594377"/>
            <a:ext cx="6773862" cy="4852741"/>
          </a:xfrm>
          <a:prstGeom prst="rect">
            <a:avLst/>
          </a:prstGeom>
        </p:spPr>
      </p:pic>
      <p:sp>
        <p:nvSpPr>
          <p:cNvPr id="6" name="Kelda’s unique…">
            <a:extLst>
              <a:ext uri="{FF2B5EF4-FFF2-40B4-BE49-F238E27FC236}">
                <a16:creationId xmlns:a16="http://schemas.microsoft.com/office/drawing/2014/main" id="{0AB6721B-7CFF-420C-9B08-ECAADDB2780D}"/>
              </a:ext>
            </a:extLst>
          </p:cNvPr>
          <p:cNvSpPr txBox="1"/>
          <p:nvPr/>
        </p:nvSpPr>
        <p:spPr>
          <a:xfrm>
            <a:off x="4265614"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7" name="Picture 6" descr="A close up of a logo&#10;&#10;Description automatically generated">
            <a:extLst>
              <a:ext uri="{FF2B5EF4-FFF2-40B4-BE49-F238E27FC236}">
                <a16:creationId xmlns:a16="http://schemas.microsoft.com/office/drawing/2014/main" id="{7470733D-21D8-46D2-AE14-E868A3E68B16}"/>
              </a:ext>
            </a:extLst>
          </p:cNvPr>
          <p:cNvPicPr>
            <a:picLocks noChangeAspect="1"/>
          </p:cNvPicPr>
          <p:nvPr/>
        </p:nvPicPr>
        <p:blipFill>
          <a:blip r:embed="rId4"/>
          <a:stretch>
            <a:fillRect/>
          </a:stretch>
        </p:blipFill>
        <p:spPr>
          <a:xfrm>
            <a:off x="1508416" y="120296"/>
            <a:ext cx="1791340" cy="1473887"/>
          </a:xfrm>
          <a:prstGeom prst="rect">
            <a:avLst/>
          </a:prstGeom>
        </p:spPr>
      </p:pic>
      <p:sp>
        <p:nvSpPr>
          <p:cNvPr id="3" name="Slide Number Placeholder 2">
            <a:extLst>
              <a:ext uri="{FF2B5EF4-FFF2-40B4-BE49-F238E27FC236}">
                <a16:creationId xmlns:a16="http://schemas.microsoft.com/office/drawing/2014/main" id="{A6E902AE-F791-4032-A0A2-39C805A75650}"/>
              </a:ext>
            </a:extLst>
          </p:cNvPr>
          <p:cNvSpPr>
            <a:spLocks noGrp="1"/>
          </p:cNvSpPr>
          <p:nvPr>
            <p:ph type="sldNum" sz="quarter" idx="12"/>
          </p:nvPr>
        </p:nvSpPr>
        <p:spPr/>
        <p:txBody>
          <a:bodyPr/>
          <a:lstStyle/>
          <a:p>
            <a:fld id="{5C84CB7C-197C-F34F-B612-B0A0EB10C50B}" type="slidenum">
              <a:rPr lang="nb-NO" smtClean="0"/>
              <a:t>15</a:t>
            </a:fld>
            <a:endParaRPr lang="nb-NO"/>
          </a:p>
        </p:txBody>
      </p:sp>
    </p:spTree>
    <p:extLst>
      <p:ext uri="{BB962C8B-B14F-4D97-AF65-F5344CB8AC3E}">
        <p14:creationId xmlns:p14="http://schemas.microsoft.com/office/powerpoint/2010/main" val="141957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937317"/>
            <a:ext cx="10577512" cy="3255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If modeling the system after an influx of gas, a multi-phase model is </a:t>
            </a:r>
            <a:r>
              <a:rPr lang="nb-NO" sz="2000" dirty="0" err="1">
                <a:solidFill>
                  <a:srgbClr val="071838"/>
                </a:solidFill>
                <a:latin typeface="Ubuntu" panose="020B0504030602030204" pitchFamily="34" charset="0"/>
                <a:sym typeface="Helvetica"/>
              </a:rPr>
              <a:t>required</a:t>
            </a:r>
            <a:r>
              <a:rPr lang="nb-NO" sz="2000" dirty="0">
                <a:solidFill>
                  <a:srgbClr val="071838"/>
                </a:solidFill>
                <a:latin typeface="Ubuntu" panose="020B0504030602030204" pitchFamily="34" charset="0"/>
                <a:sym typeface="Helvetica"/>
              </a:rPr>
              <a:t>.</a:t>
            </a:r>
          </a:p>
          <a:p>
            <a:pPr marL="4762">
              <a:lnSpc>
                <a:spcPct val="130000"/>
              </a:lnSpc>
              <a:buClr>
                <a:srgbClr val="FF7E6A"/>
              </a:buClr>
              <a:buSzPct val="120000"/>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 </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The Drift-Flux Model (DFM) is the most commonly used [2]</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a:extLst>
              <a:ext uri="{FF2B5EF4-FFF2-40B4-BE49-F238E27FC236}">
                <a16:creationId xmlns:a16="http://schemas.microsoft.com/office/drawing/2014/main" id="{D98E98ED-9843-4EC1-A2DB-EA5EE385D8B5}"/>
              </a:ext>
            </a:extLst>
          </p:cNvPr>
          <p:cNvPicPr>
            <a:picLocks noChangeAspect="1"/>
          </p:cNvPicPr>
          <p:nvPr/>
        </p:nvPicPr>
        <p:blipFill>
          <a:blip r:embed="rId3"/>
          <a:stretch>
            <a:fillRect/>
          </a:stretch>
        </p:blipFill>
        <p:spPr>
          <a:xfrm>
            <a:off x="890587" y="3634588"/>
            <a:ext cx="5614987" cy="2555539"/>
          </a:xfrm>
          <a:prstGeom prst="rect">
            <a:avLst/>
          </a:prstGeom>
        </p:spPr>
      </p:pic>
      <p:pic>
        <p:nvPicPr>
          <p:cNvPr id="2" name="Picture 1">
            <a:extLst>
              <a:ext uri="{FF2B5EF4-FFF2-40B4-BE49-F238E27FC236}">
                <a16:creationId xmlns:a16="http://schemas.microsoft.com/office/drawing/2014/main" id="{6E8ABDE0-74A5-49BD-B6D5-7900097CCB1F}"/>
              </a:ext>
            </a:extLst>
          </p:cNvPr>
          <p:cNvPicPr>
            <a:picLocks noChangeAspect="1"/>
          </p:cNvPicPr>
          <p:nvPr/>
        </p:nvPicPr>
        <p:blipFill>
          <a:blip r:embed="rId4"/>
          <a:stretch>
            <a:fillRect/>
          </a:stretch>
        </p:blipFill>
        <p:spPr>
          <a:xfrm>
            <a:off x="7182789" y="4694759"/>
            <a:ext cx="1715498" cy="1495368"/>
          </a:xfrm>
          <a:prstGeom prst="rect">
            <a:avLst/>
          </a:prstGeom>
        </p:spPr>
      </p:pic>
      <p:sp>
        <p:nvSpPr>
          <p:cNvPr id="7" name="Kelda’s unique…">
            <a:extLst>
              <a:ext uri="{FF2B5EF4-FFF2-40B4-BE49-F238E27FC236}">
                <a16:creationId xmlns:a16="http://schemas.microsoft.com/office/drawing/2014/main" id="{9857D1DD-7A40-4640-A36A-30500946BC52}"/>
              </a:ext>
            </a:extLst>
          </p:cNvPr>
          <p:cNvSpPr txBox="1"/>
          <p:nvPr/>
        </p:nvSpPr>
        <p:spPr>
          <a:xfrm>
            <a:off x="4265614" y="71258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8" name="Picture 7" descr="A close up of a logo&#10;&#10;Description automatically generated">
            <a:extLst>
              <a:ext uri="{FF2B5EF4-FFF2-40B4-BE49-F238E27FC236}">
                <a16:creationId xmlns:a16="http://schemas.microsoft.com/office/drawing/2014/main" id="{A9CC47EE-E6BC-47A4-B330-1567CFCDDFBF}"/>
              </a:ext>
            </a:extLst>
          </p:cNvPr>
          <p:cNvPicPr>
            <a:picLocks noChangeAspect="1"/>
          </p:cNvPicPr>
          <p:nvPr/>
        </p:nvPicPr>
        <p:blipFill>
          <a:blip r:embed="rId5"/>
          <a:stretch>
            <a:fillRect/>
          </a:stretch>
        </p:blipFill>
        <p:spPr>
          <a:xfrm>
            <a:off x="1508416" y="120296"/>
            <a:ext cx="1791340" cy="1473887"/>
          </a:xfrm>
          <a:prstGeom prst="rect">
            <a:avLst/>
          </a:prstGeom>
        </p:spPr>
      </p:pic>
      <p:pic>
        <p:nvPicPr>
          <p:cNvPr id="5" name="Picture 4">
            <a:extLst>
              <a:ext uri="{FF2B5EF4-FFF2-40B4-BE49-F238E27FC236}">
                <a16:creationId xmlns:a16="http://schemas.microsoft.com/office/drawing/2014/main" id="{CA81CC3F-71B8-4628-B82C-5CE0C55DFF40}"/>
              </a:ext>
            </a:extLst>
          </p:cNvPr>
          <p:cNvPicPr>
            <a:picLocks noChangeAspect="1"/>
          </p:cNvPicPr>
          <p:nvPr/>
        </p:nvPicPr>
        <p:blipFill>
          <a:blip r:embed="rId6"/>
          <a:stretch>
            <a:fillRect/>
          </a:stretch>
        </p:blipFill>
        <p:spPr>
          <a:xfrm>
            <a:off x="9204325" y="4694759"/>
            <a:ext cx="1695152" cy="1211992"/>
          </a:xfrm>
          <a:prstGeom prst="rect">
            <a:avLst/>
          </a:prstGeom>
        </p:spPr>
      </p:pic>
      <p:sp>
        <p:nvSpPr>
          <p:cNvPr id="4" name="Slide Number Placeholder 3">
            <a:extLst>
              <a:ext uri="{FF2B5EF4-FFF2-40B4-BE49-F238E27FC236}">
                <a16:creationId xmlns:a16="http://schemas.microsoft.com/office/drawing/2014/main" id="{D1927E2D-E709-4A66-8214-2E9DCE20DBA0}"/>
              </a:ext>
            </a:extLst>
          </p:cNvPr>
          <p:cNvSpPr>
            <a:spLocks noGrp="1"/>
          </p:cNvSpPr>
          <p:nvPr>
            <p:ph type="sldNum" sz="quarter" idx="12"/>
          </p:nvPr>
        </p:nvSpPr>
        <p:spPr/>
        <p:txBody>
          <a:bodyPr/>
          <a:lstStyle/>
          <a:p>
            <a:fld id="{5C84CB7C-197C-F34F-B612-B0A0EB10C50B}" type="slidenum">
              <a:rPr lang="nb-NO" smtClean="0"/>
              <a:t>16</a:t>
            </a:fld>
            <a:endParaRPr lang="nb-NO"/>
          </a:p>
        </p:txBody>
      </p:sp>
    </p:spTree>
    <p:extLst>
      <p:ext uri="{BB962C8B-B14F-4D97-AF65-F5344CB8AC3E}">
        <p14:creationId xmlns:p14="http://schemas.microsoft.com/office/powerpoint/2010/main" val="94627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766990"/>
            <a:ext cx="10577512" cy="445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The DFM cannot be easily transformed into a linear PDE system without </a:t>
            </a:r>
            <a:r>
              <a:rPr lang="en-US" sz="2000" dirty="0">
                <a:solidFill>
                  <a:srgbClr val="071838"/>
                </a:solidFill>
                <a:latin typeface="Ubuntu" panose="020B0504030602030204" pitchFamily="34" charset="0"/>
                <a:sym typeface="Helvetica"/>
              </a:rPr>
              <a:t>losing</a:t>
            </a:r>
            <a:r>
              <a:rPr lang="nb-NO" sz="2000" dirty="0">
                <a:solidFill>
                  <a:srgbClr val="071838"/>
                </a:solidFill>
                <a:latin typeface="Ubuntu" panose="020B0504030602030204" pitchFamily="34" charset="0"/>
                <a:sym typeface="Helvetica"/>
              </a:rPr>
              <a:t> important dynamics (as opposed to the single phase liquid case)</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Numerical methods that work well for non-linear PDE systems often work well primarily for «Conservation» systems [8]</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Without source terms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The DFM has source terms and is challenging to solve </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sp>
        <p:nvSpPr>
          <p:cNvPr id="5" name="Kelda’s unique…">
            <a:extLst>
              <a:ext uri="{FF2B5EF4-FFF2-40B4-BE49-F238E27FC236}">
                <a16:creationId xmlns:a16="http://schemas.microsoft.com/office/drawing/2014/main" id="{EC75EB66-6CBC-4B5D-8B33-F52835394B2F}"/>
              </a:ext>
            </a:extLst>
          </p:cNvPr>
          <p:cNvSpPr txBox="1"/>
          <p:nvPr/>
        </p:nvSpPr>
        <p:spPr>
          <a:xfrm>
            <a:off x="4265614"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6" name="Picture 5" descr="A close up of a logo&#10;&#10;Description automatically generated">
            <a:extLst>
              <a:ext uri="{FF2B5EF4-FFF2-40B4-BE49-F238E27FC236}">
                <a16:creationId xmlns:a16="http://schemas.microsoft.com/office/drawing/2014/main" id="{4F168513-9ABF-4E1A-87D1-18CA009C21B3}"/>
              </a:ext>
            </a:extLst>
          </p:cNvPr>
          <p:cNvPicPr>
            <a:picLocks noChangeAspect="1"/>
          </p:cNvPicPr>
          <p:nvPr/>
        </p:nvPicPr>
        <p:blipFill>
          <a:blip r:embed="rId3"/>
          <a:stretch>
            <a:fillRect/>
          </a:stretch>
        </p:blipFill>
        <p:spPr>
          <a:xfrm>
            <a:off x="1508416" y="120296"/>
            <a:ext cx="1791340" cy="1473887"/>
          </a:xfrm>
          <a:prstGeom prst="rect">
            <a:avLst/>
          </a:prstGeom>
        </p:spPr>
      </p:pic>
      <p:pic>
        <p:nvPicPr>
          <p:cNvPr id="2" name="Picture 1">
            <a:extLst>
              <a:ext uri="{FF2B5EF4-FFF2-40B4-BE49-F238E27FC236}">
                <a16:creationId xmlns:a16="http://schemas.microsoft.com/office/drawing/2014/main" id="{488A87BE-9C60-43FE-9706-1A0C9FA2D7CF}"/>
              </a:ext>
            </a:extLst>
          </p:cNvPr>
          <p:cNvPicPr>
            <a:picLocks noChangeAspect="1"/>
          </p:cNvPicPr>
          <p:nvPr/>
        </p:nvPicPr>
        <p:blipFill>
          <a:blip r:embed="rId4"/>
          <a:stretch>
            <a:fillRect/>
          </a:stretch>
        </p:blipFill>
        <p:spPr>
          <a:xfrm>
            <a:off x="1059937" y="5439399"/>
            <a:ext cx="4479637" cy="507276"/>
          </a:xfrm>
          <a:prstGeom prst="rect">
            <a:avLst/>
          </a:prstGeom>
        </p:spPr>
      </p:pic>
      <p:sp>
        <p:nvSpPr>
          <p:cNvPr id="3" name="Slide Number Placeholder 2">
            <a:extLst>
              <a:ext uri="{FF2B5EF4-FFF2-40B4-BE49-F238E27FC236}">
                <a16:creationId xmlns:a16="http://schemas.microsoft.com/office/drawing/2014/main" id="{A3B6ABD7-6DFE-412F-9395-D621427D6C68}"/>
              </a:ext>
            </a:extLst>
          </p:cNvPr>
          <p:cNvSpPr>
            <a:spLocks noGrp="1"/>
          </p:cNvSpPr>
          <p:nvPr>
            <p:ph type="sldNum" sz="quarter" idx="12"/>
          </p:nvPr>
        </p:nvSpPr>
        <p:spPr/>
        <p:txBody>
          <a:bodyPr/>
          <a:lstStyle/>
          <a:p>
            <a:fld id="{5C84CB7C-197C-F34F-B612-B0A0EB10C50B}" type="slidenum">
              <a:rPr lang="nb-NO" smtClean="0"/>
              <a:t>17</a:t>
            </a:fld>
            <a:endParaRPr lang="nb-NO"/>
          </a:p>
        </p:txBody>
      </p:sp>
    </p:spTree>
    <p:extLst>
      <p:ext uri="{BB962C8B-B14F-4D97-AF65-F5344CB8AC3E}">
        <p14:creationId xmlns:p14="http://schemas.microsoft.com/office/powerpoint/2010/main" val="363578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802848"/>
            <a:ext cx="10577512" cy="4855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Numerical solution schemes that work well with sources are usually termed </a:t>
            </a:r>
            <a:br>
              <a:rPr lang="nb-NO" sz="2000" dirty="0">
                <a:solidFill>
                  <a:srgbClr val="071838"/>
                </a:solidFill>
                <a:latin typeface="Ubuntu" panose="020B0504030602030204" pitchFamily="34" charset="0"/>
                <a:sym typeface="Helvetica"/>
              </a:rPr>
            </a:br>
            <a:r>
              <a:rPr lang="nb-NO" sz="2000" dirty="0">
                <a:solidFill>
                  <a:srgbClr val="071838"/>
                </a:solidFill>
                <a:latin typeface="Ubuntu" panose="020B0504030602030204" pitchFamily="34" charset="0"/>
                <a:sym typeface="Helvetica"/>
              </a:rPr>
              <a:t>«well-balanced»</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How to construct well balanced schemes for the DFM is </a:t>
            </a:r>
            <a:r>
              <a:rPr lang="en-GB" sz="2000" dirty="0">
                <a:solidFill>
                  <a:srgbClr val="071838"/>
                </a:solidFill>
                <a:latin typeface="Ubuntu" panose="020B0504030602030204" pitchFamily="34" charset="0"/>
                <a:sym typeface="Helvetica"/>
              </a:rPr>
              <a:t>described</a:t>
            </a:r>
            <a:r>
              <a:rPr lang="nb-NO" sz="2000" dirty="0">
                <a:solidFill>
                  <a:srgbClr val="071838"/>
                </a:solidFill>
                <a:latin typeface="Ubuntu" panose="020B0504030602030204" pitchFamily="34" charset="0"/>
                <a:sym typeface="Helvetica"/>
              </a:rPr>
              <a:t> in </a:t>
            </a:r>
            <a:br>
              <a:rPr lang="nb-NO" sz="2000" dirty="0">
                <a:solidFill>
                  <a:srgbClr val="071838"/>
                </a:solidFill>
                <a:latin typeface="Ubuntu" panose="020B0504030602030204" pitchFamily="34" charset="0"/>
                <a:sym typeface="Helvetica"/>
              </a:rPr>
            </a:br>
            <a:r>
              <a:rPr lang="nb-NO" sz="2000" dirty="0">
                <a:solidFill>
                  <a:srgbClr val="071838"/>
                </a:solidFill>
                <a:latin typeface="Ubuntu" panose="020B0504030602030204" pitchFamily="34" charset="0"/>
                <a:sym typeface="Helvetica"/>
              </a:rPr>
              <a:t>Paper B and C [9,10]</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Being well balanced in the presence of discontinous cross sectional area changes is «solved» in Paper B [9]</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A generic approach to well balanced with friction and gravity source terms is still an open problem but we made progress in Paper C [10]</a:t>
            </a:r>
          </a:p>
          <a:p>
            <a:pPr marL="4762">
              <a:lnSpc>
                <a:spcPct val="130000"/>
              </a:lnSpc>
              <a:buClr>
                <a:srgbClr val="FF7E6A"/>
              </a:buClr>
              <a:buSzPct val="120000"/>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sp>
        <p:nvSpPr>
          <p:cNvPr id="5" name="Kelda’s unique…">
            <a:extLst>
              <a:ext uri="{FF2B5EF4-FFF2-40B4-BE49-F238E27FC236}">
                <a16:creationId xmlns:a16="http://schemas.microsoft.com/office/drawing/2014/main" id="{226C5A5A-483C-4A85-B0B1-6D2706489A53}"/>
              </a:ext>
            </a:extLst>
          </p:cNvPr>
          <p:cNvSpPr txBox="1"/>
          <p:nvPr/>
        </p:nvSpPr>
        <p:spPr>
          <a:xfrm>
            <a:off x="4265614"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Modelling of </a:t>
            </a:r>
            <a:r>
              <a:rPr lang="en-GB" sz="4800" dirty="0">
                <a:solidFill>
                  <a:srgbClr val="FF7E6A"/>
                </a:solidFill>
              </a:rPr>
              <a:t>Drilling Hydraulics</a:t>
            </a:r>
            <a:endParaRPr lang="nb-NO" sz="4800" dirty="0">
              <a:solidFill>
                <a:srgbClr val="FF7E6A"/>
              </a:solidFill>
            </a:endParaRPr>
          </a:p>
        </p:txBody>
      </p:sp>
      <p:pic>
        <p:nvPicPr>
          <p:cNvPr id="6" name="Picture 5" descr="A close up of a logo&#10;&#10;Description automatically generated">
            <a:extLst>
              <a:ext uri="{FF2B5EF4-FFF2-40B4-BE49-F238E27FC236}">
                <a16:creationId xmlns:a16="http://schemas.microsoft.com/office/drawing/2014/main" id="{5EE54C7A-86CD-4BE5-8952-4990B4CF5DBF}"/>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299AB019-B7ED-4D2B-A5D5-40281F56DCD9}"/>
              </a:ext>
            </a:extLst>
          </p:cNvPr>
          <p:cNvSpPr>
            <a:spLocks noGrp="1"/>
          </p:cNvSpPr>
          <p:nvPr>
            <p:ph type="sldNum" sz="quarter" idx="12"/>
          </p:nvPr>
        </p:nvSpPr>
        <p:spPr/>
        <p:txBody>
          <a:bodyPr/>
          <a:lstStyle/>
          <a:p>
            <a:fld id="{5C84CB7C-197C-F34F-B612-B0A0EB10C50B}" type="slidenum">
              <a:rPr lang="nb-NO" smtClean="0"/>
              <a:t>18</a:t>
            </a:fld>
            <a:endParaRPr lang="nb-NO"/>
          </a:p>
        </p:txBody>
      </p:sp>
    </p:spTree>
    <p:extLst>
      <p:ext uri="{BB962C8B-B14F-4D97-AF65-F5344CB8AC3E}">
        <p14:creationId xmlns:p14="http://schemas.microsoft.com/office/powerpoint/2010/main" val="393871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2571750" y="1874535"/>
            <a:ext cx="8533630"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Overview</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2571750" y="2949058"/>
            <a:ext cx="9983788" cy="2925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List of publications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Drilling</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Pressure Control and Influx and Loss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Modeling of drilling hydraulics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Well control</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chemeClr val="accent3"/>
                </a:solidFill>
                <a:latin typeface="Ubuntu" panose="020B0504030602030204" pitchFamily="34" charset="0"/>
                <a:sym typeface="Helvetica"/>
              </a:rPr>
              <a:t>Summary</a:t>
            </a:r>
            <a:endParaRPr lang="nb-NO" sz="2400" dirty="0">
              <a:solidFill>
                <a:schemeClr val="accent3"/>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descr="A close up of a logo&#10;&#10;Description automatically generated">
            <a:extLst>
              <a:ext uri="{FF2B5EF4-FFF2-40B4-BE49-F238E27FC236}">
                <a16:creationId xmlns:a16="http://schemas.microsoft.com/office/drawing/2014/main" id="{9988EFBC-5499-4F3B-91F1-634D982ED48F}"/>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72812435-05F3-457E-8984-A769FCCA79BB}"/>
              </a:ext>
            </a:extLst>
          </p:cNvPr>
          <p:cNvSpPr>
            <a:spLocks noGrp="1"/>
          </p:cNvSpPr>
          <p:nvPr>
            <p:ph type="sldNum" sz="quarter" idx="12"/>
          </p:nvPr>
        </p:nvSpPr>
        <p:spPr/>
        <p:txBody>
          <a:bodyPr/>
          <a:lstStyle/>
          <a:p>
            <a:fld id="{5C84CB7C-197C-F34F-B612-B0A0EB10C50B}" type="slidenum">
              <a:rPr lang="nb-NO" smtClean="0"/>
              <a:t>19</a:t>
            </a:fld>
            <a:endParaRPr lang="nb-NO"/>
          </a:p>
        </p:txBody>
      </p:sp>
    </p:spTree>
    <p:extLst>
      <p:ext uri="{BB962C8B-B14F-4D97-AF65-F5344CB8AC3E}">
        <p14:creationId xmlns:p14="http://schemas.microsoft.com/office/powerpoint/2010/main" val="14545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2571750" y="1874535"/>
            <a:ext cx="8533630"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Overview</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2571750" y="2949058"/>
            <a:ext cx="9983788" cy="2925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List of publications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Drilling</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Pressure Control and Influx and Loss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Modeling of drilling hydraulics</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Well control</a:t>
            </a:r>
          </a:p>
          <a:p>
            <a:pPr marL="461962" indent="-457200">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400" dirty="0">
                <a:solidFill>
                  <a:srgbClr val="071838"/>
                </a:solidFill>
                <a:latin typeface="Ubuntu" panose="020B0504030602030204" pitchFamily="34" charset="0"/>
                <a:sym typeface="Helvetica"/>
              </a:rPr>
              <a:t>Summary</a:t>
            </a:r>
            <a:endParaRPr lang="nb-NO" sz="24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descr="A close up of a logo&#10;&#10;Description automatically generated">
            <a:extLst>
              <a:ext uri="{FF2B5EF4-FFF2-40B4-BE49-F238E27FC236}">
                <a16:creationId xmlns:a16="http://schemas.microsoft.com/office/drawing/2014/main" id="{9988EFBC-5499-4F3B-91F1-634D982ED48F}"/>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72812435-05F3-457E-8984-A769FCCA79BB}"/>
              </a:ext>
            </a:extLst>
          </p:cNvPr>
          <p:cNvSpPr>
            <a:spLocks noGrp="1"/>
          </p:cNvSpPr>
          <p:nvPr>
            <p:ph type="sldNum" sz="quarter" idx="12"/>
          </p:nvPr>
        </p:nvSpPr>
        <p:spPr/>
        <p:txBody>
          <a:bodyPr/>
          <a:lstStyle/>
          <a:p>
            <a:fld id="{5C84CB7C-197C-F34F-B612-B0A0EB10C50B}" type="slidenum">
              <a:rPr lang="nb-NO" smtClean="0"/>
              <a:t>2</a:t>
            </a:fld>
            <a:endParaRPr lang="nb-NO"/>
          </a:p>
        </p:txBody>
      </p:sp>
    </p:spTree>
    <p:extLst>
      <p:ext uri="{BB962C8B-B14F-4D97-AF65-F5344CB8AC3E}">
        <p14:creationId xmlns:p14="http://schemas.microsoft.com/office/powerpoint/2010/main" val="283101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9281555" y="716400"/>
            <a:ext cx="3681412"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Well </a:t>
            </a:r>
            <a:r>
              <a:rPr lang="en-GB" sz="4800" dirty="0">
                <a:solidFill>
                  <a:srgbClr val="FF7E6A"/>
                </a:solidFill>
              </a:rPr>
              <a:t>Control</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1829741"/>
            <a:ext cx="10577512" cy="3655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Using Managed Pressure Drilling equipment to deal with «well control» is promising and often faster than conventional well control [11,12]</a:t>
            </a:r>
          </a:p>
          <a:p>
            <a:pPr marL="4762">
              <a:lnSpc>
                <a:spcPct val="130000"/>
              </a:lnSpc>
              <a:buClr>
                <a:srgbClr val="FF7E6A"/>
              </a:buClr>
              <a:buSzPct val="120000"/>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Significant industry shift in acceptance the last 5 years</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Should be done with care due to lower pressure rating of MPD system than well control equipment [13]</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D934F865-C935-4FD7-8C60-4C44AD7F91C7}"/>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58951DB3-AB3E-4046-810F-5CF0A12BDB71}"/>
              </a:ext>
            </a:extLst>
          </p:cNvPr>
          <p:cNvSpPr>
            <a:spLocks noGrp="1"/>
          </p:cNvSpPr>
          <p:nvPr>
            <p:ph type="sldNum" sz="quarter" idx="12"/>
          </p:nvPr>
        </p:nvSpPr>
        <p:spPr/>
        <p:txBody>
          <a:bodyPr/>
          <a:lstStyle/>
          <a:p>
            <a:fld id="{5C84CB7C-197C-F34F-B612-B0A0EB10C50B}" type="slidenum">
              <a:rPr lang="nb-NO" smtClean="0"/>
              <a:t>20</a:t>
            </a:fld>
            <a:endParaRPr lang="nb-NO"/>
          </a:p>
        </p:txBody>
      </p:sp>
    </p:spTree>
    <p:extLst>
      <p:ext uri="{BB962C8B-B14F-4D97-AF65-F5344CB8AC3E}">
        <p14:creationId xmlns:p14="http://schemas.microsoft.com/office/powerpoint/2010/main" val="14643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75906" y="1935381"/>
            <a:ext cx="5423293" cy="4071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The Influx Management Envelope </a:t>
            </a:r>
            <a:br>
              <a:rPr lang="nb-NO" sz="2000" dirty="0">
                <a:solidFill>
                  <a:srgbClr val="071838"/>
                </a:solidFill>
                <a:latin typeface="Ubuntu" panose="020B0504030602030204" pitchFamily="34" charset="0"/>
                <a:sym typeface="Helvetica"/>
              </a:rPr>
            </a:br>
            <a:r>
              <a:rPr lang="nb-NO" sz="2000" dirty="0">
                <a:solidFill>
                  <a:srgbClr val="071838"/>
                </a:solidFill>
                <a:latin typeface="Ubuntu" panose="020B0504030602030204" pitchFamily="34" charset="0"/>
                <a:sym typeface="Helvetica"/>
              </a:rPr>
              <a:t>is a </a:t>
            </a:r>
            <a:r>
              <a:rPr lang="en-US" sz="2000" dirty="0">
                <a:solidFill>
                  <a:srgbClr val="071838"/>
                </a:solidFill>
                <a:latin typeface="Ubuntu" panose="020B0504030602030204" pitchFamily="34" charset="0"/>
                <a:sym typeface="Helvetica"/>
              </a:rPr>
              <a:t>decision</a:t>
            </a:r>
            <a:r>
              <a:rPr lang="nb-NO" sz="2000" dirty="0">
                <a:solidFill>
                  <a:srgbClr val="071838"/>
                </a:solidFill>
                <a:latin typeface="Ubuntu" panose="020B0504030602030204" pitchFamily="34" charset="0"/>
                <a:sym typeface="Helvetica"/>
              </a:rPr>
              <a:t> making tool for </a:t>
            </a:r>
            <a:br>
              <a:rPr lang="nb-NO" sz="2000" dirty="0">
                <a:solidFill>
                  <a:srgbClr val="071838"/>
                </a:solidFill>
                <a:latin typeface="Ubuntu" panose="020B0504030602030204" pitchFamily="34" charset="0"/>
                <a:sym typeface="Helvetica"/>
              </a:rPr>
            </a:br>
            <a:r>
              <a:rPr lang="nb-NO" sz="2000" dirty="0">
                <a:solidFill>
                  <a:srgbClr val="071838"/>
                </a:solidFill>
                <a:latin typeface="Ubuntu" panose="020B0504030602030204" pitchFamily="34" charset="0"/>
                <a:sym typeface="Helvetica"/>
              </a:rPr>
              <a:t>dealing with this [11]</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The industry wants the IME, and usage has been running ahead of formal treatment in literature</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A formal treatment of the IME, with systematic introduction of simplifications and extension to non-ideal gases is described in Paper E [12]</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2" name="Picture 1">
            <a:extLst>
              <a:ext uri="{FF2B5EF4-FFF2-40B4-BE49-F238E27FC236}">
                <a16:creationId xmlns:a16="http://schemas.microsoft.com/office/drawing/2014/main" id="{D957122F-F0D7-43D8-89F7-521A2222F59E}"/>
              </a:ext>
            </a:extLst>
          </p:cNvPr>
          <p:cNvPicPr>
            <a:picLocks noChangeAspect="1"/>
          </p:cNvPicPr>
          <p:nvPr/>
        </p:nvPicPr>
        <p:blipFill>
          <a:blip r:embed="rId3"/>
          <a:stretch>
            <a:fillRect/>
          </a:stretch>
        </p:blipFill>
        <p:spPr>
          <a:xfrm>
            <a:off x="6435066" y="1666687"/>
            <a:ext cx="6288244" cy="4719638"/>
          </a:xfrm>
          <a:prstGeom prst="rect">
            <a:avLst/>
          </a:prstGeom>
        </p:spPr>
      </p:pic>
      <p:sp>
        <p:nvSpPr>
          <p:cNvPr id="6" name="Kelda’s unique…">
            <a:extLst>
              <a:ext uri="{FF2B5EF4-FFF2-40B4-BE49-F238E27FC236}">
                <a16:creationId xmlns:a16="http://schemas.microsoft.com/office/drawing/2014/main" id="{C0A839A2-41E6-4012-B695-EF4254643DAE}"/>
              </a:ext>
            </a:extLst>
          </p:cNvPr>
          <p:cNvSpPr txBox="1"/>
          <p:nvPr/>
        </p:nvSpPr>
        <p:spPr>
          <a:xfrm>
            <a:off x="9281555" y="716400"/>
            <a:ext cx="3681412"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Well </a:t>
            </a:r>
            <a:r>
              <a:rPr lang="en-GB" sz="4800" dirty="0">
                <a:solidFill>
                  <a:srgbClr val="FF7E6A"/>
                </a:solidFill>
              </a:rPr>
              <a:t>Control</a:t>
            </a:r>
            <a:endParaRPr lang="nb-NO" sz="4800" dirty="0">
              <a:solidFill>
                <a:srgbClr val="FF7E6A"/>
              </a:solidFill>
            </a:endParaRPr>
          </a:p>
        </p:txBody>
      </p:sp>
      <p:pic>
        <p:nvPicPr>
          <p:cNvPr id="7" name="Picture 6" descr="A close up of a logo&#10;&#10;Description automatically generated">
            <a:extLst>
              <a:ext uri="{FF2B5EF4-FFF2-40B4-BE49-F238E27FC236}">
                <a16:creationId xmlns:a16="http://schemas.microsoft.com/office/drawing/2014/main" id="{121A9C06-20F9-4560-A277-2B97272306E2}"/>
              </a:ext>
            </a:extLst>
          </p:cNvPr>
          <p:cNvPicPr>
            <a:picLocks noChangeAspect="1"/>
          </p:cNvPicPr>
          <p:nvPr/>
        </p:nvPicPr>
        <p:blipFill>
          <a:blip r:embed="rId4"/>
          <a:stretch>
            <a:fillRect/>
          </a:stretch>
        </p:blipFill>
        <p:spPr>
          <a:xfrm>
            <a:off x="1508416" y="120296"/>
            <a:ext cx="1791340" cy="1473887"/>
          </a:xfrm>
          <a:prstGeom prst="rect">
            <a:avLst/>
          </a:prstGeom>
        </p:spPr>
      </p:pic>
      <p:sp>
        <p:nvSpPr>
          <p:cNvPr id="3" name="Slide Number Placeholder 2">
            <a:extLst>
              <a:ext uri="{FF2B5EF4-FFF2-40B4-BE49-F238E27FC236}">
                <a16:creationId xmlns:a16="http://schemas.microsoft.com/office/drawing/2014/main" id="{C365259E-C647-4B37-95C5-89BB3D940621}"/>
              </a:ext>
            </a:extLst>
          </p:cNvPr>
          <p:cNvSpPr>
            <a:spLocks noGrp="1"/>
          </p:cNvSpPr>
          <p:nvPr>
            <p:ph type="sldNum" sz="quarter" idx="12"/>
          </p:nvPr>
        </p:nvSpPr>
        <p:spPr/>
        <p:txBody>
          <a:bodyPr/>
          <a:lstStyle/>
          <a:p>
            <a:fld id="{5C84CB7C-197C-F34F-B612-B0A0EB10C50B}" type="slidenum">
              <a:rPr lang="nb-NO" smtClean="0"/>
              <a:t>21</a:t>
            </a:fld>
            <a:endParaRPr lang="nb-NO"/>
          </a:p>
        </p:txBody>
      </p:sp>
    </p:spTree>
    <p:extLst>
      <p:ext uri="{BB962C8B-B14F-4D97-AF65-F5344CB8AC3E}">
        <p14:creationId xmlns:p14="http://schemas.microsoft.com/office/powerpoint/2010/main" val="220509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afe &amp; Efficient…">
            <a:extLst>
              <a:ext uri="{FF2B5EF4-FFF2-40B4-BE49-F238E27FC236}">
                <a16:creationId xmlns:a16="http://schemas.microsoft.com/office/drawing/2014/main" id="{42CBFB6E-69D7-5E46-AFCE-18B8057403FE}"/>
              </a:ext>
            </a:extLst>
          </p:cNvPr>
          <p:cNvSpPr txBox="1"/>
          <p:nvPr/>
        </p:nvSpPr>
        <p:spPr>
          <a:xfrm>
            <a:off x="890588" y="1859353"/>
            <a:ext cx="10577512" cy="5655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When gas has entered the well, the dynamics of the system change considerably [2]</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It is found that a controller based on the simple ODE model is sufficient in the multiphase case, as long as system compressibility is treated as «unknown» and time varying and this is dealt with using an adaptive law. </a:t>
            </a:r>
            <a:br>
              <a:rPr lang="en-GB" sz="2000" dirty="0">
                <a:solidFill>
                  <a:srgbClr val="071838"/>
                </a:solidFill>
                <a:latin typeface="Ubuntu" panose="020B0504030602030204" pitchFamily="34" charset="0"/>
                <a:sym typeface="Helvetica"/>
              </a:rPr>
            </a:br>
            <a:r>
              <a:rPr lang="en-GB" sz="2000" dirty="0">
                <a:solidFill>
                  <a:srgbClr val="071838"/>
                </a:solidFill>
                <a:latin typeface="Ubuntu" panose="020B0504030602030204" pitchFamily="34" charset="0"/>
                <a:sym typeface="Helvetica"/>
              </a:rPr>
              <a:t>Operational testing of this is described in Paper G  [14]</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2000" dirty="0">
                <a:solidFill>
                  <a:srgbClr val="071838"/>
                </a:solidFill>
                <a:latin typeface="Ubuntu" panose="020B0504030602030204" pitchFamily="34" charset="0"/>
                <a:sym typeface="Helvetica"/>
              </a:rPr>
              <a:t>Although the operation in Paper G is an underbalanced drilling operation, this is also applicable to conventional well control and Paper G is a natural continuation of the conclusions and future work in Carlsen et al. [15]</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en-GB"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sp>
        <p:nvSpPr>
          <p:cNvPr id="5" name="Kelda’s unique…">
            <a:extLst>
              <a:ext uri="{FF2B5EF4-FFF2-40B4-BE49-F238E27FC236}">
                <a16:creationId xmlns:a16="http://schemas.microsoft.com/office/drawing/2014/main" id="{EFA4294B-21DF-459D-9ED6-FFF840FCB81E}"/>
              </a:ext>
            </a:extLst>
          </p:cNvPr>
          <p:cNvSpPr txBox="1"/>
          <p:nvPr/>
        </p:nvSpPr>
        <p:spPr>
          <a:xfrm>
            <a:off x="9281555" y="716400"/>
            <a:ext cx="3681412"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Well </a:t>
            </a:r>
            <a:r>
              <a:rPr lang="en-GB" sz="4800" dirty="0">
                <a:solidFill>
                  <a:srgbClr val="FF7E6A"/>
                </a:solidFill>
              </a:rPr>
              <a:t>Control</a:t>
            </a:r>
            <a:endParaRPr lang="nb-NO" sz="4800" dirty="0">
              <a:solidFill>
                <a:srgbClr val="FF7E6A"/>
              </a:solidFill>
            </a:endParaRPr>
          </a:p>
        </p:txBody>
      </p:sp>
      <p:pic>
        <p:nvPicPr>
          <p:cNvPr id="6" name="Picture 5" descr="A close up of a logo&#10;&#10;Description automatically generated">
            <a:extLst>
              <a:ext uri="{FF2B5EF4-FFF2-40B4-BE49-F238E27FC236}">
                <a16:creationId xmlns:a16="http://schemas.microsoft.com/office/drawing/2014/main" id="{45EF398C-863A-49D6-8C31-EC0E700D5292}"/>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05F7B800-870D-4F29-BC05-1175C1B8DEAC}"/>
              </a:ext>
            </a:extLst>
          </p:cNvPr>
          <p:cNvSpPr>
            <a:spLocks noGrp="1"/>
          </p:cNvSpPr>
          <p:nvPr>
            <p:ph type="sldNum" sz="quarter" idx="12"/>
          </p:nvPr>
        </p:nvSpPr>
        <p:spPr/>
        <p:txBody>
          <a:bodyPr/>
          <a:lstStyle/>
          <a:p>
            <a:fld id="{5C84CB7C-197C-F34F-B612-B0A0EB10C50B}" type="slidenum">
              <a:rPr lang="nb-NO" smtClean="0"/>
              <a:t>22</a:t>
            </a:fld>
            <a:endParaRPr lang="nb-NO"/>
          </a:p>
        </p:txBody>
      </p:sp>
    </p:spTree>
    <p:extLst>
      <p:ext uri="{BB962C8B-B14F-4D97-AF65-F5344CB8AC3E}">
        <p14:creationId xmlns:p14="http://schemas.microsoft.com/office/powerpoint/2010/main" val="35525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9048470"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Summary</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1784918"/>
            <a:ext cx="10577512" cy="4633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The simple ODE model is sufficient for control designs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But, the neglected dynamics in this model have to be respected with respect to controller tuning</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Controllers should be tested extensively on a higher-fidelity model</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9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The simple ODE model with time varying system compressibility is sufficient for control designs for multiphase systems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Controller should be tested extensively on a higher-fidelity multiphase model </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Solving this multiphase model is </a:t>
            </a:r>
            <a:r>
              <a:rPr lang="en-GB" sz="1900" dirty="0">
                <a:solidFill>
                  <a:srgbClr val="071838"/>
                </a:solidFill>
                <a:latin typeface="Ubuntu" panose="020B0504030602030204" pitchFamily="34" charset="0"/>
                <a:sym typeface="Helvetica"/>
              </a:rPr>
              <a:t>challenging</a:t>
            </a:r>
            <a:r>
              <a:rPr lang="nb-NO" sz="1900" dirty="0">
                <a:solidFill>
                  <a:srgbClr val="071838"/>
                </a:solidFill>
                <a:latin typeface="Ubuntu" panose="020B0504030602030204" pitchFamily="34" charset="0"/>
                <a:sym typeface="Helvetica"/>
              </a:rPr>
              <a:t> </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9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900" dirty="0">
                <a:solidFill>
                  <a:srgbClr val="071838"/>
                </a:solidFill>
                <a:latin typeface="Ubuntu" panose="020B0504030602030204" pitchFamily="34" charset="0"/>
                <a:sym typeface="Helvetica"/>
              </a:rPr>
              <a:t>Significant shift in industry acceptance for using MPD equipment for influx management last 5 </a:t>
            </a:r>
            <a:r>
              <a:rPr lang="nb-NO" sz="1900" dirty="0" err="1">
                <a:solidFill>
                  <a:srgbClr val="071838"/>
                </a:solidFill>
                <a:latin typeface="Ubuntu" panose="020B0504030602030204" pitchFamily="34" charset="0"/>
                <a:sym typeface="Helvetica"/>
              </a:rPr>
              <a:t>years</a:t>
            </a:r>
            <a:endParaRPr lang="nb-NO" sz="1900" dirty="0">
              <a:solidFill>
                <a:srgbClr val="071838"/>
              </a:solidFill>
              <a:latin typeface="Ubuntu" panose="020B0504030602030204" pitchFamily="34" charset="0"/>
              <a:sym typeface="Helvetica"/>
            </a:endParaRP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900" dirty="0">
                <a:solidFill>
                  <a:srgbClr val="071838"/>
                </a:solidFill>
                <a:latin typeface="Ubuntu" panose="020B0504030602030204" pitchFamily="34" charset="0"/>
                <a:sym typeface="Helvetica"/>
              </a:rPr>
              <a:t>This is a valuable stepping stone for the possibility of automated well control operations</a:t>
            </a:r>
          </a:p>
          <a:p>
            <a:pPr marL="4762">
              <a:lnSpc>
                <a:spcPct val="130000"/>
              </a:lnSpc>
              <a:buClr>
                <a:srgbClr val="FF7E6A"/>
              </a:buClr>
              <a:buSzPct val="120000"/>
              <a:defRPr sz="3400" b="0">
                <a:latin typeface="Helvetica"/>
                <a:ea typeface="Helvetica"/>
                <a:cs typeface="Helvetica"/>
                <a:sym typeface="Helvetica"/>
              </a:defRPr>
            </a:pPr>
            <a:endParaRPr lang="nb-NO" sz="19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CCB8DFC6-2EBB-473B-BC4B-BE9FFF22C696}"/>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C523A1D2-F7CC-43E4-AADA-E9C7314BB384}"/>
              </a:ext>
            </a:extLst>
          </p:cNvPr>
          <p:cNvSpPr>
            <a:spLocks noGrp="1"/>
          </p:cNvSpPr>
          <p:nvPr>
            <p:ph type="sldNum" sz="quarter" idx="12"/>
          </p:nvPr>
        </p:nvSpPr>
        <p:spPr/>
        <p:txBody>
          <a:bodyPr/>
          <a:lstStyle/>
          <a:p>
            <a:fld id="{5C84CB7C-197C-F34F-B612-B0A0EB10C50B}" type="slidenum">
              <a:rPr lang="nb-NO" smtClean="0"/>
              <a:t>23</a:t>
            </a:fld>
            <a:endParaRPr lang="nb-NO"/>
          </a:p>
        </p:txBody>
      </p:sp>
    </p:spTree>
    <p:extLst>
      <p:ext uri="{BB962C8B-B14F-4D97-AF65-F5344CB8AC3E}">
        <p14:creationId xmlns:p14="http://schemas.microsoft.com/office/powerpoint/2010/main" val="346476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y drilling is…">
            <a:extLst>
              <a:ext uri="{FF2B5EF4-FFF2-40B4-BE49-F238E27FC236}">
                <a16:creationId xmlns:a16="http://schemas.microsoft.com/office/drawing/2014/main" id="{70F418F8-64B8-D44D-9EAE-8E02B05BA4E7}"/>
              </a:ext>
            </a:extLst>
          </p:cNvPr>
          <p:cNvSpPr txBox="1"/>
          <p:nvPr/>
        </p:nvSpPr>
        <p:spPr>
          <a:xfrm>
            <a:off x="2571750" y="3050010"/>
            <a:ext cx="3965829"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90000"/>
              </a:lnSpc>
              <a:defRPr sz="10000" b="0">
                <a:solidFill>
                  <a:srgbClr val="FFFFFF"/>
                </a:solidFill>
                <a:latin typeface="Ubuntu Bold"/>
                <a:ea typeface="Ubuntu Bold"/>
                <a:cs typeface="Ubuntu Bold"/>
                <a:sym typeface="Ubuntu Bold"/>
              </a:defRPr>
            </a:pPr>
            <a:r>
              <a:rPr lang="nb-NO" sz="6000" dirty="0" err="1">
                <a:solidFill>
                  <a:srgbClr val="071838"/>
                </a:solidFill>
              </a:rPr>
              <a:t>Thank</a:t>
            </a:r>
            <a:r>
              <a:rPr lang="nb-NO" sz="6000" dirty="0">
                <a:solidFill>
                  <a:srgbClr val="071838"/>
                </a:solidFill>
              </a:rPr>
              <a:t> </a:t>
            </a:r>
            <a:r>
              <a:rPr lang="nb-NO" sz="6000" dirty="0" err="1">
                <a:solidFill>
                  <a:srgbClr val="071838"/>
                </a:solidFill>
              </a:rPr>
              <a:t>You</a:t>
            </a:r>
            <a:endParaRPr sz="6000" dirty="0">
              <a:solidFill>
                <a:srgbClr val="071838"/>
              </a:solidFill>
            </a:endParaRPr>
          </a:p>
        </p:txBody>
      </p:sp>
      <p:sp>
        <p:nvSpPr>
          <p:cNvPr id="19" name="presentation template">
            <a:extLst>
              <a:ext uri="{FF2B5EF4-FFF2-40B4-BE49-F238E27FC236}">
                <a16:creationId xmlns:a16="http://schemas.microsoft.com/office/drawing/2014/main" id="{DD842070-4BC8-0D42-9A40-C6F2826E7DEB}"/>
              </a:ext>
            </a:extLst>
          </p:cNvPr>
          <p:cNvSpPr txBox="1"/>
          <p:nvPr/>
        </p:nvSpPr>
        <p:spPr>
          <a:xfrm>
            <a:off x="2571750" y="3979361"/>
            <a:ext cx="1493999"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b="0">
                <a:solidFill>
                  <a:srgbClr val="FFFFFF"/>
                </a:solidFill>
                <a:latin typeface="Ubuntu-Regular"/>
                <a:ea typeface="Ubuntu-Regular"/>
                <a:cs typeface="Ubuntu-Regular"/>
                <a:sym typeface="Ubuntu-Regular"/>
              </a:defRPr>
            </a:lvl1pPr>
          </a:lstStyle>
          <a:p>
            <a:r>
              <a:rPr lang="nb-NO" sz="2800" dirty="0" err="1">
                <a:solidFill>
                  <a:srgbClr val="FF7E6A"/>
                </a:solidFill>
              </a:rPr>
              <a:t>kelda.no</a:t>
            </a:r>
            <a:endParaRPr sz="2400" dirty="0">
              <a:solidFill>
                <a:srgbClr val="FF7E6A"/>
              </a:solidFill>
            </a:endParaRPr>
          </a:p>
        </p:txBody>
      </p:sp>
      <p:pic>
        <p:nvPicPr>
          <p:cNvPr id="6" name="Picture 5">
            <a:extLst>
              <a:ext uri="{FF2B5EF4-FFF2-40B4-BE49-F238E27FC236}">
                <a16:creationId xmlns:a16="http://schemas.microsoft.com/office/drawing/2014/main" id="{E8FD8A53-8AD7-C644-8076-8FBEEEA581F2}"/>
              </a:ext>
            </a:extLst>
          </p:cNvPr>
          <p:cNvPicPr>
            <a:picLocks noChangeAspect="1"/>
          </p:cNvPicPr>
          <p:nvPr/>
        </p:nvPicPr>
        <p:blipFill>
          <a:blip r:embed="rId2"/>
          <a:stretch>
            <a:fillRect/>
          </a:stretch>
        </p:blipFill>
        <p:spPr>
          <a:xfrm>
            <a:off x="428625" y="491282"/>
            <a:ext cx="1558709" cy="731916"/>
          </a:xfrm>
          <a:prstGeom prst="rect">
            <a:avLst/>
          </a:prstGeom>
        </p:spPr>
      </p:pic>
      <p:pic>
        <p:nvPicPr>
          <p:cNvPr id="7" name="Picture 6" descr="A close up of a logo&#10;&#10;Description automatically generated">
            <a:extLst>
              <a:ext uri="{FF2B5EF4-FFF2-40B4-BE49-F238E27FC236}">
                <a16:creationId xmlns:a16="http://schemas.microsoft.com/office/drawing/2014/main" id="{412D4FC0-34C3-4307-8B05-C9647E85B8B7}"/>
              </a:ext>
            </a:extLst>
          </p:cNvPr>
          <p:cNvPicPr>
            <a:picLocks noChangeAspect="1"/>
          </p:cNvPicPr>
          <p:nvPr/>
        </p:nvPicPr>
        <p:blipFill>
          <a:blip r:embed="rId3"/>
          <a:stretch>
            <a:fillRect/>
          </a:stretch>
        </p:blipFill>
        <p:spPr>
          <a:xfrm>
            <a:off x="1987334" y="168048"/>
            <a:ext cx="4359145" cy="1386225"/>
          </a:xfrm>
          <a:prstGeom prst="rect">
            <a:avLst/>
          </a:prstGeom>
        </p:spPr>
      </p:pic>
      <p:sp>
        <p:nvSpPr>
          <p:cNvPr id="2" name="Slide Number Placeholder 1">
            <a:extLst>
              <a:ext uri="{FF2B5EF4-FFF2-40B4-BE49-F238E27FC236}">
                <a16:creationId xmlns:a16="http://schemas.microsoft.com/office/drawing/2014/main" id="{EDE338EE-9E26-47F6-85D7-8180C4E74308}"/>
              </a:ext>
            </a:extLst>
          </p:cNvPr>
          <p:cNvSpPr>
            <a:spLocks noGrp="1"/>
          </p:cNvSpPr>
          <p:nvPr>
            <p:ph type="sldNum" sz="quarter" idx="12"/>
          </p:nvPr>
        </p:nvSpPr>
        <p:spPr/>
        <p:txBody>
          <a:bodyPr/>
          <a:lstStyle/>
          <a:p>
            <a:fld id="{5C84CB7C-197C-F34F-B612-B0A0EB10C50B}" type="slidenum">
              <a:rPr lang="nb-NO" smtClean="0"/>
              <a:t>24</a:t>
            </a:fld>
            <a:endParaRPr lang="nb-NO"/>
          </a:p>
        </p:txBody>
      </p:sp>
    </p:spTree>
    <p:extLst>
      <p:ext uri="{BB962C8B-B14F-4D97-AF65-F5344CB8AC3E}">
        <p14:creationId xmlns:p14="http://schemas.microsoft.com/office/powerpoint/2010/main" val="13328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8922965" y="716400"/>
            <a:ext cx="9180511"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References</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2681390"/>
            <a:ext cx="10577512" cy="1737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762">
              <a:lnSpc>
                <a:spcPct val="130000"/>
              </a:lnSpc>
              <a:buClr>
                <a:srgbClr val="FF7E6A"/>
              </a:buClr>
              <a:buSzPct val="120000"/>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a:p>
            <a:pPr marL="4762">
              <a:lnSpc>
                <a:spcPct val="130000"/>
              </a:lnSpc>
              <a:buClr>
                <a:srgbClr val="FF7E6A"/>
              </a:buClr>
              <a:buSzPct val="120000"/>
              <a:defRPr sz="3400" b="0">
                <a:latin typeface="Helvetica"/>
                <a:ea typeface="Helvetica"/>
                <a:cs typeface="Helvetica"/>
                <a:sym typeface="Helvetica"/>
              </a:defRPr>
            </a:pPr>
            <a:endParaRPr lang="nb-NO" sz="28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sp>
        <p:nvSpPr>
          <p:cNvPr id="2" name="TextBox 1">
            <a:extLst>
              <a:ext uri="{FF2B5EF4-FFF2-40B4-BE49-F238E27FC236}">
                <a16:creationId xmlns:a16="http://schemas.microsoft.com/office/drawing/2014/main" id="{CD43048E-CA93-4A6D-A5AA-61D7AC96F105}"/>
              </a:ext>
            </a:extLst>
          </p:cNvPr>
          <p:cNvSpPr txBox="1"/>
          <p:nvPr/>
        </p:nvSpPr>
        <p:spPr>
          <a:xfrm>
            <a:off x="1054100" y="1438096"/>
            <a:ext cx="11163300" cy="5447645"/>
          </a:xfrm>
          <a:prstGeom prst="rect">
            <a:avLst/>
          </a:prstGeom>
          <a:noFill/>
        </p:spPr>
        <p:txBody>
          <a:bodyPr wrap="square" rtlCol="0">
            <a:spAutoFit/>
          </a:bodyPr>
          <a:lstStyle/>
          <a:p>
            <a:r>
              <a:rPr lang="en-US" sz="1200" dirty="0">
                <a:solidFill>
                  <a:schemeClr val="accent2"/>
                </a:solidFill>
              </a:rPr>
              <a:t>[1]</a:t>
            </a:r>
            <a:r>
              <a:rPr lang="nb-NO" sz="1200" dirty="0">
                <a:solidFill>
                  <a:schemeClr val="accent2"/>
                </a:solidFill>
              </a:rPr>
              <a:t> </a:t>
            </a:r>
            <a:r>
              <a:rPr lang="nb-NO" sz="1200" dirty="0"/>
              <a:t>Berg, C., A. </a:t>
            </a:r>
            <a:r>
              <a:rPr lang="nb-NO" sz="1200" dirty="0" err="1"/>
              <a:t>Malagalage</a:t>
            </a:r>
            <a:r>
              <a:rPr lang="nb-NO" sz="1200" dirty="0"/>
              <a:t>, C. E. </a:t>
            </a:r>
            <a:r>
              <a:rPr lang="nb-NO" sz="1200" dirty="0" err="1"/>
              <a:t>Agu</a:t>
            </a:r>
            <a:r>
              <a:rPr lang="nb-NO" sz="1200" dirty="0"/>
              <a:t>, G. O. Kaasa, K. </a:t>
            </a:r>
            <a:r>
              <a:rPr lang="nb-NO" sz="1200" dirty="0" err="1"/>
              <a:t>Vaagsaether</a:t>
            </a:r>
            <a:r>
              <a:rPr lang="nb-NO" sz="1200" dirty="0"/>
              <a:t>, and B. Lie. ‘Model-</a:t>
            </a:r>
            <a:r>
              <a:rPr lang="nb-NO" sz="1200" dirty="0" err="1"/>
              <a:t>Based</a:t>
            </a:r>
            <a:r>
              <a:rPr lang="nb-NO" sz="1200" dirty="0"/>
              <a:t> Drilling Fluid </a:t>
            </a:r>
            <a:r>
              <a:rPr lang="nb-NO" sz="1200" dirty="0" err="1"/>
              <a:t>Flow</a:t>
            </a:r>
            <a:r>
              <a:rPr lang="nb-NO" sz="1200" dirty="0"/>
              <a:t> Rate </a:t>
            </a:r>
            <a:r>
              <a:rPr lang="nb-NO" sz="1200" dirty="0" err="1"/>
              <a:t>Estimation</a:t>
            </a:r>
            <a:r>
              <a:rPr lang="nb-NO" sz="1200" dirty="0"/>
              <a:t> Using </a:t>
            </a:r>
            <a:r>
              <a:rPr lang="nb-NO" sz="1200" dirty="0" err="1"/>
              <a:t>Venturi</a:t>
            </a:r>
            <a:r>
              <a:rPr lang="nb-NO" sz="1200" dirty="0"/>
              <a:t> </a:t>
            </a:r>
            <a:r>
              <a:rPr lang="nb-NO" sz="1200" dirty="0" err="1"/>
              <a:t>Flume</a:t>
            </a:r>
            <a:r>
              <a:rPr lang="nb-NO" sz="1200" dirty="0"/>
              <a:t>’. </a:t>
            </a:r>
            <a:r>
              <a:rPr lang="nb-NO" sz="1200" i="1" dirty="0"/>
              <a:t>IFAC-</a:t>
            </a:r>
            <a:r>
              <a:rPr lang="nb-NO" sz="1200" i="1" dirty="0" err="1"/>
              <a:t>PapersOnLine</a:t>
            </a:r>
            <a:r>
              <a:rPr lang="nb-NO" sz="1200" dirty="0"/>
              <a:t> 48, no. 6 (2015): 171–76. </a:t>
            </a:r>
            <a:r>
              <a:rPr lang="nb-NO" sz="1200" dirty="0">
                <a:hlinkClick r:id="rId3"/>
              </a:rPr>
              <a:t>https://doi.org/10.1016/j.ifacol.2015.08.027</a:t>
            </a:r>
            <a:r>
              <a:rPr lang="nb-NO" sz="1200" dirty="0"/>
              <a:t>.</a:t>
            </a:r>
            <a:endParaRPr lang="en-US" sz="1200" dirty="0"/>
          </a:p>
          <a:p>
            <a:r>
              <a:rPr lang="en-US" sz="1200" dirty="0"/>
              <a:t>[2] Aarsnes, Ulf Jakob Flø. “Modeling of Two-Phase Flow for Estimation and Control of Drilling Operations.” PhD Thesis, Norwegian University of Science and Technology, 2016.</a:t>
            </a:r>
          </a:p>
          <a:p>
            <a:r>
              <a:rPr lang="en-US" sz="1200" dirty="0"/>
              <a:t>[3]</a:t>
            </a:r>
            <a:r>
              <a:rPr lang="nb-NO" sz="1200" dirty="0"/>
              <a:t> Kaasa, Glenn-Ole, Øyvind N Stamnes, Ole Morten Aamo, and Lars S Imsland. “Simplified Hydraulics Model Used for Intelligent Estimation of Downhole Pressure for a Managed-Pressure-Drilling Control System.” </a:t>
            </a:r>
            <a:r>
              <a:rPr lang="nb-NO" sz="1200" i="1" dirty="0"/>
              <a:t>SPE Drilling &amp; Completion</a:t>
            </a:r>
            <a:r>
              <a:rPr lang="nb-NO" sz="1200" dirty="0"/>
              <a:t> 27, no. 01 (2012): 127–38. </a:t>
            </a:r>
            <a:r>
              <a:rPr lang="nb-NO" sz="1200" dirty="0">
                <a:hlinkClick r:id="rId4"/>
              </a:rPr>
              <a:t>https://doi.org/10.2118/143097-PA</a:t>
            </a:r>
            <a:r>
              <a:rPr lang="nb-NO" sz="1200" dirty="0"/>
              <a:t>.</a:t>
            </a:r>
          </a:p>
          <a:p>
            <a:r>
              <a:rPr lang="nb-NO" sz="1200" dirty="0"/>
              <a:t>[4] Pavlov, Alexey, Glenn-Ole Kaasa, and Lars Imsland. “Experimental Disturbance Rejection on a Full-Scale Drilling Rig.” </a:t>
            </a:r>
            <a:r>
              <a:rPr lang="nb-NO" sz="1200" i="1" dirty="0"/>
              <a:t>IFAC Proceedings Volumes</a:t>
            </a:r>
            <a:r>
              <a:rPr lang="nb-NO" sz="1200" dirty="0"/>
              <a:t> 43, no. 14 (2010): 1338–43.</a:t>
            </a:r>
          </a:p>
          <a:p>
            <a:r>
              <a:rPr lang="nb-NO" sz="1200" dirty="0"/>
              <a:t>[5] Stakvik, Jon Åge, Christian Berg, Glenn-Ole Kaasa, Robert Graham, and Antonio Torrealba. “Model-Based Control in Managed Pressure Drilling.” Society of Petroleum Engineers, 2017.</a:t>
            </a:r>
          </a:p>
          <a:p>
            <a:r>
              <a:rPr lang="nb-NO" sz="1200" dirty="0">
                <a:solidFill>
                  <a:schemeClr val="accent2"/>
                </a:solidFill>
              </a:rPr>
              <a:t>[6] </a:t>
            </a:r>
            <a:r>
              <a:rPr lang="nb-NO" sz="1200" dirty="0"/>
              <a:t>Stakvik, Jon Age, Christian Berg, Glenn-Ole Kaasa, and Ole Morten Aamo. “Cascaded Bottom Hole Pressure Control in Managed Pressure Drilling.” In </a:t>
            </a:r>
            <a:r>
              <a:rPr lang="nb-NO" sz="1200" i="1" dirty="0"/>
              <a:t>2017 IEEE Conference on Control Technology and Applications (CCTA)</a:t>
            </a:r>
            <a:r>
              <a:rPr lang="nb-NO" sz="1200" dirty="0"/>
              <a:t>, 2001–7. Mauna Lani Resort, HI, USA: IEEE, 2017. </a:t>
            </a:r>
            <a:r>
              <a:rPr lang="nb-NO" sz="1200" dirty="0">
                <a:hlinkClick r:id="rId5"/>
              </a:rPr>
              <a:t>https://doi.org/10.1109/CCTA.2017.8062748</a:t>
            </a:r>
            <a:r>
              <a:rPr lang="nb-NO" sz="1200" dirty="0"/>
              <a:t>.</a:t>
            </a:r>
          </a:p>
          <a:p>
            <a:r>
              <a:rPr lang="nb-NO" sz="1200" dirty="0">
                <a:solidFill>
                  <a:schemeClr val="accent2"/>
                </a:solidFill>
              </a:rPr>
              <a:t>[7] </a:t>
            </a:r>
            <a:r>
              <a:rPr lang="nb-NO" sz="1200" dirty="0"/>
              <a:t>Berg, Christian, Jon Åge Stakvik, Bernt Lie, Knut Vaagsaether, and Glenn-Ole Kaasa. “Pressure Wave Propagation in Managed Pressure Drilling- Model Comparison with Real Life Data.” In </a:t>
            </a:r>
            <a:r>
              <a:rPr lang="nb-NO" sz="1200" i="1" dirty="0"/>
              <a:t>Proceedings of the 60th Conference on Simulation and Modelling (SIMS 59)</a:t>
            </a:r>
            <a:r>
              <a:rPr lang="nb-NO" sz="1200" dirty="0"/>
              <a:t>, 8. Linköping Electronic Conference Proceedings No. University of Västerås, Västerås, Sweden: Linköping University Electronic Press, August 13th–15th. </a:t>
            </a:r>
            <a:r>
              <a:rPr lang="nb-NO" sz="1200" dirty="0">
                <a:hlinkClick r:id="rId6"/>
              </a:rPr>
              <a:t>https://doi.org/ecp2017091</a:t>
            </a:r>
            <a:r>
              <a:rPr lang="nb-NO" sz="1200" dirty="0"/>
              <a:t>.</a:t>
            </a:r>
          </a:p>
          <a:p>
            <a:r>
              <a:rPr lang="nb-NO" sz="1200" dirty="0"/>
              <a:t>[8]</a:t>
            </a:r>
            <a:r>
              <a:rPr lang="en-US" sz="1200" dirty="0"/>
              <a:t> Toro, Eleuterio F. </a:t>
            </a:r>
            <a:r>
              <a:rPr lang="en-US" sz="1200" i="1" dirty="0"/>
              <a:t>Riemann Solvers and Numerical Methods for Fluid Dynamics: A Practical Introduction</a:t>
            </a:r>
            <a:r>
              <a:rPr lang="en-US" sz="1200" dirty="0"/>
              <a:t>. Springer Science &amp; Business Media, 2013.</a:t>
            </a:r>
          </a:p>
          <a:p>
            <a:r>
              <a:rPr lang="nb-NO" sz="1200" dirty="0">
                <a:solidFill>
                  <a:schemeClr val="accent2"/>
                </a:solidFill>
              </a:rPr>
              <a:t>[9] </a:t>
            </a:r>
            <a:r>
              <a:rPr lang="nb-NO" sz="1200" dirty="0"/>
              <a:t>Abbasi, M.H., S. Naderi Lordejani, N. Velmurugan, C. Berg, L. Iapichino, W.H.A. Schilders, and N. van de Wouw. “A Godunov-Type Scheme for the Drift Flux Model with Variable Cross Section.” </a:t>
            </a:r>
            <a:r>
              <a:rPr lang="nb-NO" sz="1200" i="1" dirty="0"/>
              <a:t>Journal of Petroleum Science and Engineering</a:t>
            </a:r>
            <a:r>
              <a:rPr lang="nb-NO" sz="1200" dirty="0"/>
              <a:t> 179 (August 2019): 796–813. </a:t>
            </a:r>
            <a:r>
              <a:rPr lang="nb-NO" sz="1200" dirty="0">
                <a:hlinkClick r:id="rId7"/>
              </a:rPr>
              <a:t>https://doi.org/10.1016/j.petrol.2019.04.089</a:t>
            </a:r>
            <a:r>
              <a:rPr lang="nb-NO" sz="1200" dirty="0"/>
              <a:t>.</a:t>
            </a:r>
          </a:p>
          <a:p>
            <a:r>
              <a:rPr lang="nb-NO" sz="1200" dirty="0">
                <a:solidFill>
                  <a:schemeClr val="accent2"/>
                </a:solidFill>
              </a:rPr>
              <a:t>[10] </a:t>
            </a:r>
            <a:r>
              <a:rPr lang="nb-NO" sz="1200" dirty="0"/>
              <a:t>Abbasi, M H, S Naderi Lordejani, C Berg, L </a:t>
            </a:r>
            <a:r>
              <a:rPr lang="nb-NO" sz="1200" dirty="0" err="1"/>
              <a:t>Iapichino</a:t>
            </a:r>
            <a:r>
              <a:rPr lang="nb-NO" sz="1200" dirty="0"/>
              <a:t>, and N van de </a:t>
            </a:r>
            <a:r>
              <a:rPr lang="nb-NO" sz="1200" dirty="0" err="1"/>
              <a:t>Wouw</a:t>
            </a:r>
            <a:r>
              <a:rPr lang="nb-NO" sz="1200" dirty="0"/>
              <a:t>. “A Well-Balanced Godunov-Type Scheme for the Euler Equations and the Drift Flux Model with Laminar Friction and Gravitation,” n.d., 51.</a:t>
            </a:r>
            <a:r>
              <a:rPr lang="en-US" sz="1200" dirty="0"/>
              <a:t> Submitted to Journal of Computational Physics</a:t>
            </a:r>
            <a:endParaRPr lang="nb-NO" sz="1200" dirty="0"/>
          </a:p>
          <a:p>
            <a:r>
              <a:rPr lang="nb-NO" sz="1200" dirty="0"/>
              <a:t>[11] Culen, M. S., P. R. Brand, W. Bacon, and O. R. Gabaldon. “Evolution of the MPD Operations Matrix: The Influx Management Envelope.” In </a:t>
            </a:r>
            <a:r>
              <a:rPr lang="nb-NO" sz="1200" i="1" dirty="0"/>
              <a:t>SPE/IADC Managed Pressure Drilling and Underbalanced Operations Conference and Exhibition</a:t>
            </a:r>
            <a:r>
              <a:rPr lang="nb-NO" sz="1200" dirty="0"/>
              <a:t>. Galveston, Texas, USA: Society of Petroleum Engineers, 2016. </a:t>
            </a:r>
            <a:r>
              <a:rPr lang="nb-NO" sz="1200" dirty="0">
                <a:hlinkClick r:id="rId8"/>
              </a:rPr>
              <a:t>https://doi.org/10.2118/179191-MS</a:t>
            </a:r>
            <a:r>
              <a:rPr lang="nb-NO" sz="1200" dirty="0"/>
              <a:t>.</a:t>
            </a:r>
          </a:p>
          <a:p>
            <a:r>
              <a:rPr lang="nb-NO" sz="1200" dirty="0">
                <a:solidFill>
                  <a:schemeClr val="accent2"/>
                </a:solidFill>
              </a:rPr>
              <a:t>[12] </a:t>
            </a:r>
            <a:r>
              <a:rPr lang="nb-NO" sz="1200" dirty="0"/>
              <a:t>Berg, Christian, Geir Arne Evjen, Naveen Velmurugan, and Martin Culen. “The Influx-Management Envelope Considering Real-Fluid Behavior.” </a:t>
            </a:r>
            <a:r>
              <a:rPr lang="nb-NO" sz="1200" i="1" dirty="0"/>
              <a:t>SPE Drilling &amp; Completion</a:t>
            </a:r>
            <a:r>
              <a:rPr lang="nb-NO" sz="1200" dirty="0"/>
              <a:t>, December 1, 2019. </a:t>
            </a:r>
            <a:r>
              <a:rPr lang="nb-NO" sz="1200" dirty="0">
                <a:hlinkClick r:id="rId9"/>
              </a:rPr>
              <a:t>https://doi.org/10.2118/198916-PA</a:t>
            </a:r>
            <a:r>
              <a:rPr lang="nb-NO" sz="1200" dirty="0"/>
              <a:t>.</a:t>
            </a:r>
          </a:p>
          <a:p>
            <a:r>
              <a:rPr lang="nb-NO" sz="1200" dirty="0"/>
              <a:t>[13] </a:t>
            </a:r>
            <a:r>
              <a:rPr lang="en-US" sz="1200" dirty="0"/>
              <a:t>“NTL 2008-G07 - Managed Pressure Drilling Projects.” Bureau of Safety and Environmental Enforcement, May 15, 2008. </a:t>
            </a:r>
            <a:r>
              <a:rPr lang="en-US" sz="1200" dirty="0">
                <a:hlinkClick r:id="rId10"/>
              </a:rPr>
              <a:t>https://www.bsee.gov/sites/bsee.gov/files/notices-to-lessees-ntl/notices-to-lessees/08-g07.pdf</a:t>
            </a:r>
            <a:r>
              <a:rPr lang="en-US" sz="1200" dirty="0"/>
              <a:t>.</a:t>
            </a:r>
          </a:p>
          <a:p>
            <a:r>
              <a:rPr lang="en-US" sz="1200" dirty="0">
                <a:solidFill>
                  <a:schemeClr val="accent2"/>
                </a:solidFill>
              </a:rPr>
              <a:t>[14]</a:t>
            </a:r>
            <a:r>
              <a:rPr lang="nb-NO" sz="1200" dirty="0">
                <a:solidFill>
                  <a:schemeClr val="accent2"/>
                </a:solidFill>
              </a:rPr>
              <a:t> </a:t>
            </a:r>
            <a:r>
              <a:rPr lang="nb-NO" sz="1200" dirty="0"/>
              <a:t>Berg, Christian, Jon Åge Stakvik, Stanislav Kulikov, Maytham Badrawi, Glenn-Ole Kaasa, Aleksandr Dubovtsev, Sergey Korolev, and Gurban Veliyev. “</a:t>
            </a:r>
            <a:r>
              <a:rPr lang="en-GB" sz="1200" dirty="0"/>
              <a:t>Automated Pressure</a:t>
            </a:r>
            <a:r>
              <a:rPr lang="nb-NO" sz="1200" dirty="0"/>
              <a:t> Control for UBD Operations: Case Study and Field Validation.” </a:t>
            </a:r>
            <a:r>
              <a:rPr lang="nb-NO" sz="1200" i="1" dirty="0"/>
              <a:t>SPE Drilling &amp; Completion</a:t>
            </a:r>
            <a:r>
              <a:rPr lang="nb-NO" sz="1200" dirty="0"/>
              <a:t>, October 1, 2019. </a:t>
            </a:r>
            <a:r>
              <a:rPr lang="nb-NO" sz="1200" dirty="0">
                <a:hlinkClick r:id="rId11"/>
              </a:rPr>
              <a:t>https://doi.org/10.2118/194555-PA</a:t>
            </a:r>
            <a:r>
              <a:rPr lang="nb-NO" sz="1200" dirty="0"/>
              <a:t>.</a:t>
            </a:r>
          </a:p>
          <a:p>
            <a:r>
              <a:rPr lang="nb-NO" sz="1200" dirty="0"/>
              <a:t>[15]</a:t>
            </a:r>
            <a:r>
              <a:rPr lang="en-US" sz="1200" dirty="0"/>
              <a:t> Carlsen, Liv A., Gerhard Nygaard, and Michael Nikolaou. ‘Evaluation of Control Methods for Drilling Operations with Unexpected Gas Influx’. </a:t>
            </a:r>
            <a:r>
              <a:rPr lang="en-US" sz="1200" i="1" dirty="0"/>
              <a:t>Journal of Process Control</a:t>
            </a:r>
            <a:r>
              <a:rPr lang="en-US" sz="1200" dirty="0"/>
              <a:t> 23, no. 3 (March 2013): 306–16. </a:t>
            </a:r>
            <a:r>
              <a:rPr lang="en-US" sz="1200" dirty="0">
                <a:hlinkClick r:id="rId12"/>
              </a:rPr>
              <a:t>https://doi.org/10.1016/j.jprocont.2012.12.003</a:t>
            </a:r>
            <a:r>
              <a:rPr lang="en-US" sz="1200" dirty="0"/>
              <a:t>.</a:t>
            </a:r>
          </a:p>
          <a:p>
            <a:endParaRPr lang="en-US" sz="1200" dirty="0"/>
          </a:p>
        </p:txBody>
      </p:sp>
      <p:pic>
        <p:nvPicPr>
          <p:cNvPr id="6" name="Picture 5" descr="A close up of a logo&#10;&#10;Description automatically generated">
            <a:extLst>
              <a:ext uri="{FF2B5EF4-FFF2-40B4-BE49-F238E27FC236}">
                <a16:creationId xmlns:a16="http://schemas.microsoft.com/office/drawing/2014/main" id="{FF8715A9-D42E-4E69-BC74-49EB2D404AC8}"/>
              </a:ext>
            </a:extLst>
          </p:cNvPr>
          <p:cNvPicPr>
            <a:picLocks noChangeAspect="1"/>
          </p:cNvPicPr>
          <p:nvPr/>
        </p:nvPicPr>
        <p:blipFill>
          <a:blip r:embed="rId13"/>
          <a:stretch>
            <a:fillRect/>
          </a:stretch>
        </p:blipFill>
        <p:spPr>
          <a:xfrm>
            <a:off x="1508416" y="120296"/>
            <a:ext cx="1791340" cy="1473887"/>
          </a:xfrm>
          <a:prstGeom prst="rect">
            <a:avLst/>
          </a:prstGeom>
        </p:spPr>
      </p:pic>
      <p:sp>
        <p:nvSpPr>
          <p:cNvPr id="3" name="Slide Number Placeholder 2">
            <a:extLst>
              <a:ext uri="{FF2B5EF4-FFF2-40B4-BE49-F238E27FC236}">
                <a16:creationId xmlns:a16="http://schemas.microsoft.com/office/drawing/2014/main" id="{CDBA2292-01F9-410B-8479-D968B5016C7A}"/>
              </a:ext>
            </a:extLst>
          </p:cNvPr>
          <p:cNvSpPr>
            <a:spLocks noGrp="1"/>
          </p:cNvSpPr>
          <p:nvPr>
            <p:ph type="sldNum" sz="quarter" idx="12"/>
          </p:nvPr>
        </p:nvSpPr>
        <p:spPr/>
        <p:txBody>
          <a:bodyPr/>
          <a:lstStyle/>
          <a:p>
            <a:fld id="{5C84CB7C-197C-F34F-B612-B0A0EB10C50B}" type="slidenum">
              <a:rPr lang="nb-NO" smtClean="0"/>
              <a:t>25</a:t>
            </a:fld>
            <a:endParaRPr lang="nb-NO"/>
          </a:p>
        </p:txBody>
      </p:sp>
    </p:spTree>
    <p:extLst>
      <p:ext uri="{BB962C8B-B14F-4D97-AF65-F5344CB8AC3E}">
        <p14:creationId xmlns:p14="http://schemas.microsoft.com/office/powerpoint/2010/main" val="23242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7612641" y="754374"/>
            <a:ext cx="5404859"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List of </a:t>
            </a:r>
            <a:r>
              <a:rPr lang="en-GB" sz="4800" dirty="0">
                <a:solidFill>
                  <a:srgbClr val="FF7E6A"/>
                </a:solidFill>
              </a:rPr>
              <a:t>Publications</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1651534"/>
            <a:ext cx="11568112" cy="5950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A </a:t>
            </a:r>
            <a:r>
              <a:rPr lang="en-US" sz="1400" dirty="0">
                <a:solidFill>
                  <a:srgbClr val="071838"/>
                </a:solidFill>
                <a:latin typeface="Ubuntu" panose="020B0504030602030204" pitchFamily="34" charset="0"/>
                <a:sym typeface="Helvetica"/>
              </a:rPr>
              <a:t>Model-based drilling fluid flow rate estimation using Venturi flume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Flow measurement for conventional drilling operations for kick/loss detection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B </a:t>
            </a:r>
            <a:r>
              <a:rPr lang="en-US" sz="1400" dirty="0">
                <a:solidFill>
                  <a:srgbClr val="071838"/>
                </a:solidFill>
                <a:latin typeface="Ubuntu" panose="020B0504030602030204" pitchFamily="34" charset="0"/>
                <a:sym typeface="Helvetica"/>
              </a:rPr>
              <a:t>Modified Godunov-type Scheme for a Two-Phase Flow in a Nozzle with Variable Cross Section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Numerical solution of the drift-flux model with source terms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C </a:t>
            </a:r>
            <a:r>
              <a:rPr lang="en-US" sz="1400" dirty="0">
                <a:solidFill>
                  <a:srgbClr val="071838"/>
                </a:solidFill>
                <a:latin typeface="Ubuntu" panose="020B0504030602030204" pitchFamily="34" charset="0"/>
                <a:sym typeface="Helvetica"/>
              </a:rPr>
              <a:t>A Well-Balanced Godunov-Type Scheme for the Euler Equations and the Drift Flux Model with Laminar Friction and Gravitation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Numerical solution of the drift-flux model with source terms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D </a:t>
            </a:r>
            <a:r>
              <a:rPr lang="en-US" sz="1400" dirty="0">
                <a:solidFill>
                  <a:srgbClr val="071838"/>
                </a:solidFill>
                <a:latin typeface="Ubuntu" panose="020B0504030602030204" pitchFamily="34" charset="0"/>
                <a:sym typeface="Helvetica"/>
              </a:rPr>
              <a:t>Pressure wave propagation in Managed Pressure Drilling- model comparison with real life data</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Comparison of distributed and  simplified single phase models with field data for fast pressure dynamics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E </a:t>
            </a:r>
            <a:r>
              <a:rPr lang="en-US" sz="1400" dirty="0">
                <a:solidFill>
                  <a:srgbClr val="071838"/>
                </a:solidFill>
                <a:latin typeface="Ubuntu" panose="020B0504030602030204" pitchFamily="34" charset="0"/>
                <a:sym typeface="Helvetica"/>
              </a:rPr>
              <a:t>The Influx Management Envelope Considering Real Fluid Behaviour</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Decision making support for influx management during MPD operations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F </a:t>
            </a:r>
            <a:r>
              <a:rPr lang="en-US" sz="1400" dirty="0">
                <a:solidFill>
                  <a:srgbClr val="071838"/>
                </a:solidFill>
                <a:latin typeface="Ubuntu" panose="020B0504030602030204" pitchFamily="34" charset="0"/>
                <a:sym typeface="Helvetica"/>
              </a:rPr>
              <a:t>Cascaded Bottom Hole Pressure Control in Managed Pressure Drilling</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Application of simple model for control design and performance in practice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1400" dirty="0">
                <a:solidFill>
                  <a:srgbClr val="071838"/>
                </a:solidFill>
                <a:latin typeface="Ubuntu" panose="020B0504030602030204" pitchFamily="34" charset="0"/>
                <a:sym typeface="Helvetica"/>
              </a:rPr>
              <a:t>Paper G </a:t>
            </a:r>
            <a:r>
              <a:rPr lang="en-US" sz="1400" dirty="0">
                <a:solidFill>
                  <a:srgbClr val="071838"/>
                </a:solidFill>
                <a:latin typeface="Ubuntu" panose="020B0504030602030204" pitchFamily="34" charset="0"/>
                <a:sym typeface="Helvetica"/>
              </a:rPr>
              <a:t>Automated Pressure Control for UBD Operations: Case study and Field Validation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1400" dirty="0">
                <a:solidFill>
                  <a:srgbClr val="071838"/>
                </a:solidFill>
                <a:latin typeface="Ubuntu" panose="020B0504030602030204" pitchFamily="34" charset="0"/>
                <a:sym typeface="Helvetica"/>
              </a:rPr>
              <a:t>Application of simple model for control design and performance in practice under multiphase conditions</a:t>
            </a:r>
            <a:endParaRPr lang="nb-NO" sz="1400" dirty="0">
              <a:solidFill>
                <a:srgbClr val="071838"/>
              </a:solidFill>
              <a:latin typeface="Ubuntu" panose="020B0504030602030204" pitchFamily="34" charset="0"/>
              <a:sym typeface="Helvetica"/>
            </a:endParaRP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4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7" name="Picture 6" descr="A close up of a logo&#10;&#10;Description automatically generated">
            <a:extLst>
              <a:ext uri="{FF2B5EF4-FFF2-40B4-BE49-F238E27FC236}">
                <a16:creationId xmlns:a16="http://schemas.microsoft.com/office/drawing/2014/main" id="{867B2058-2231-4016-9B5A-A97740E254E5}"/>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7AFA776D-E563-48BE-B752-BCEB28ABB218}"/>
              </a:ext>
            </a:extLst>
          </p:cNvPr>
          <p:cNvSpPr>
            <a:spLocks noGrp="1"/>
          </p:cNvSpPr>
          <p:nvPr>
            <p:ph type="sldNum" sz="quarter" idx="12"/>
          </p:nvPr>
        </p:nvSpPr>
        <p:spPr/>
        <p:txBody>
          <a:bodyPr/>
          <a:lstStyle/>
          <a:p>
            <a:fld id="{5C84CB7C-197C-F34F-B612-B0A0EB10C50B}" type="slidenum">
              <a:rPr lang="nb-NO" smtClean="0"/>
              <a:t>3</a:t>
            </a:fld>
            <a:endParaRPr lang="nb-NO"/>
          </a:p>
        </p:txBody>
      </p:sp>
    </p:spTree>
    <p:extLst>
      <p:ext uri="{BB962C8B-B14F-4D97-AF65-F5344CB8AC3E}">
        <p14:creationId xmlns:p14="http://schemas.microsoft.com/office/powerpoint/2010/main" val="275917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Picture 2" descr="A close up of a logo&#10;&#10;Description automatically generated">
            <a:extLst>
              <a:ext uri="{FF2B5EF4-FFF2-40B4-BE49-F238E27FC236}">
                <a16:creationId xmlns:a16="http://schemas.microsoft.com/office/drawing/2014/main" id="{9988EFBC-5499-4F3B-91F1-634D982ED48F}"/>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72812435-05F3-457E-8984-A769FCCA79BB}"/>
              </a:ext>
            </a:extLst>
          </p:cNvPr>
          <p:cNvSpPr>
            <a:spLocks noGrp="1"/>
          </p:cNvSpPr>
          <p:nvPr>
            <p:ph type="sldNum" sz="quarter" idx="12"/>
          </p:nvPr>
        </p:nvSpPr>
        <p:spPr/>
        <p:txBody>
          <a:bodyPr/>
          <a:lstStyle/>
          <a:p>
            <a:fld id="{5C84CB7C-197C-F34F-B612-B0A0EB10C50B}" type="slidenum">
              <a:rPr lang="nb-NO" smtClean="0"/>
              <a:t>4</a:t>
            </a:fld>
            <a:endParaRPr lang="nb-NO"/>
          </a:p>
        </p:txBody>
      </p:sp>
      <p:sp>
        <p:nvSpPr>
          <p:cNvPr id="14" name="Kelda’s unique…">
            <a:extLst>
              <a:ext uri="{FF2B5EF4-FFF2-40B4-BE49-F238E27FC236}">
                <a16:creationId xmlns:a16="http://schemas.microsoft.com/office/drawing/2014/main" id="{E9E8DBC0-3FD4-4090-8B2F-8D79FF788702}"/>
              </a:ext>
            </a:extLst>
          </p:cNvPr>
          <p:cNvSpPr txBox="1"/>
          <p:nvPr/>
        </p:nvSpPr>
        <p:spPr>
          <a:xfrm>
            <a:off x="9378889" y="767119"/>
            <a:ext cx="4067236" cy="708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Main </a:t>
            </a:r>
            <a:r>
              <a:rPr lang="en-GB" sz="4800" dirty="0">
                <a:solidFill>
                  <a:schemeClr val="accent2"/>
                </a:solidFill>
              </a:rPr>
              <a:t>topics</a:t>
            </a:r>
            <a:endParaRPr lang="nb-NO" sz="4800" dirty="0">
              <a:solidFill>
                <a:schemeClr val="accent2"/>
              </a:solidFill>
              <a:latin typeface="Ubuntu Bold"/>
            </a:endParaRPr>
          </a:p>
        </p:txBody>
      </p:sp>
      <p:sp>
        <p:nvSpPr>
          <p:cNvPr id="5" name="Rectangle: Rounded Corners 4">
            <a:extLst>
              <a:ext uri="{FF2B5EF4-FFF2-40B4-BE49-F238E27FC236}">
                <a16:creationId xmlns:a16="http://schemas.microsoft.com/office/drawing/2014/main" id="{C4BB75E8-3861-499F-915F-14D714AD60B4}"/>
              </a:ext>
            </a:extLst>
          </p:cNvPr>
          <p:cNvSpPr/>
          <p:nvPr/>
        </p:nvSpPr>
        <p:spPr>
          <a:xfrm>
            <a:off x="3160299" y="1777611"/>
            <a:ext cx="7012630" cy="13228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762" algn="ctr">
              <a:lnSpc>
                <a:spcPct val="130000"/>
              </a:lnSpc>
              <a:buClr>
                <a:srgbClr val="FF7E6A"/>
              </a:buClr>
              <a:buSzPct val="120000"/>
              <a:defRPr sz="3400" b="0">
                <a:latin typeface="Helvetica"/>
                <a:ea typeface="Helvetica"/>
                <a:cs typeface="Helvetica"/>
                <a:sym typeface="Helvetica"/>
              </a:defRPr>
            </a:pPr>
            <a:r>
              <a:rPr lang="en-US" sz="2800" dirty="0">
                <a:solidFill>
                  <a:srgbClr val="071838"/>
                </a:solidFill>
                <a:latin typeface="Ubuntu" panose="020B0504030602030204" pitchFamily="34" charset="0"/>
                <a:sym typeface="Helvetica"/>
              </a:rPr>
              <a:t>Pressure Control and Influx and Loss</a:t>
            </a:r>
            <a:r>
              <a:rPr lang="en-US" dirty="0">
                <a:solidFill>
                  <a:srgbClr val="071838"/>
                </a:solidFill>
                <a:latin typeface="Ubuntu" panose="020B0504030602030204" pitchFamily="34" charset="0"/>
                <a:sym typeface="Helvetica"/>
              </a:rPr>
              <a:t/>
            </a:r>
            <a:br>
              <a:rPr lang="en-US" dirty="0">
                <a:solidFill>
                  <a:srgbClr val="071838"/>
                </a:solidFill>
                <a:latin typeface="Ubuntu" panose="020B0504030602030204" pitchFamily="34" charset="0"/>
                <a:sym typeface="Helvetica"/>
              </a:rPr>
            </a:br>
            <a:r>
              <a:rPr lang="en-US" sz="2000" dirty="0">
                <a:solidFill>
                  <a:srgbClr val="071838"/>
                </a:solidFill>
                <a:latin typeface="Ubuntu" panose="020B0504030602030204" pitchFamily="34" charset="0"/>
                <a:sym typeface="Helvetica"/>
              </a:rPr>
              <a:t>Paper A and F </a:t>
            </a:r>
            <a:endParaRPr lang="en-US" dirty="0">
              <a:solidFill>
                <a:srgbClr val="071838"/>
              </a:solidFill>
              <a:latin typeface="Ubuntu" panose="020B0504030602030204" pitchFamily="34" charset="0"/>
              <a:sym typeface="Helvetica"/>
            </a:endParaRPr>
          </a:p>
        </p:txBody>
      </p:sp>
      <p:sp>
        <p:nvSpPr>
          <p:cNvPr id="15" name="Rectangle: Rounded Corners 14">
            <a:extLst>
              <a:ext uri="{FF2B5EF4-FFF2-40B4-BE49-F238E27FC236}">
                <a16:creationId xmlns:a16="http://schemas.microsoft.com/office/drawing/2014/main" id="{E7FF3CEE-6461-4D22-BAD9-772662A14C6F}"/>
              </a:ext>
            </a:extLst>
          </p:cNvPr>
          <p:cNvSpPr/>
          <p:nvPr/>
        </p:nvSpPr>
        <p:spPr>
          <a:xfrm>
            <a:off x="3273193" y="3605766"/>
            <a:ext cx="6907757" cy="14853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762" algn="ctr">
              <a:lnSpc>
                <a:spcPct val="130000"/>
              </a:lnSpc>
              <a:buClr>
                <a:srgbClr val="FF7E6A"/>
              </a:buClr>
              <a:buSzPct val="120000"/>
              <a:defRPr sz="3400" b="0">
                <a:latin typeface="Helvetica"/>
                <a:ea typeface="Helvetica"/>
                <a:cs typeface="Helvetica"/>
                <a:sym typeface="Helvetica"/>
              </a:defRPr>
            </a:pPr>
            <a:r>
              <a:rPr lang="en-US" sz="2800" dirty="0">
                <a:solidFill>
                  <a:srgbClr val="071838"/>
                </a:solidFill>
                <a:latin typeface="Ubuntu" panose="020B0504030602030204" pitchFamily="34" charset="0"/>
                <a:sym typeface="Helvetica"/>
              </a:rPr>
              <a:t>Modeling of drilling hydraulics</a:t>
            </a:r>
          </a:p>
          <a:p>
            <a:pPr marL="4762" algn="ctr">
              <a:lnSpc>
                <a:spcPct val="130000"/>
              </a:lnSpc>
              <a:buClr>
                <a:srgbClr val="FF7E6A"/>
              </a:buClr>
              <a:buSzPct val="120000"/>
              <a:defRPr sz="3400" b="0">
                <a:latin typeface="Helvetica"/>
                <a:ea typeface="Helvetica"/>
                <a:cs typeface="Helvetica"/>
                <a:sym typeface="Helvetica"/>
              </a:defRPr>
            </a:pPr>
            <a:r>
              <a:rPr lang="nb-NO" sz="2000" dirty="0"/>
              <a:t>	</a:t>
            </a:r>
            <a:r>
              <a:rPr lang="nb-NO" sz="2000" dirty="0">
                <a:solidFill>
                  <a:srgbClr val="071838"/>
                </a:solidFill>
                <a:latin typeface="Ubuntu" panose="020B0504030602030204" pitchFamily="34" charset="0"/>
                <a:cs typeface="Helvetica"/>
              </a:rPr>
              <a:t>Paper B, C and D</a:t>
            </a:r>
            <a:endParaRPr lang="en-US" sz="2000" dirty="0">
              <a:solidFill>
                <a:srgbClr val="071838"/>
              </a:solidFill>
              <a:latin typeface="Ubuntu" panose="020B0504030602030204" pitchFamily="34" charset="0"/>
              <a:cs typeface="Helvetica"/>
              <a:sym typeface="Helvetica"/>
            </a:endParaRPr>
          </a:p>
        </p:txBody>
      </p:sp>
      <p:sp>
        <p:nvSpPr>
          <p:cNvPr id="16" name="Rectangle: Rounded Corners 15">
            <a:extLst>
              <a:ext uri="{FF2B5EF4-FFF2-40B4-BE49-F238E27FC236}">
                <a16:creationId xmlns:a16="http://schemas.microsoft.com/office/drawing/2014/main" id="{2A3C55E4-A2B2-4DCC-B7F8-6773EB0E69FA}"/>
              </a:ext>
            </a:extLst>
          </p:cNvPr>
          <p:cNvSpPr/>
          <p:nvPr/>
        </p:nvSpPr>
        <p:spPr>
          <a:xfrm>
            <a:off x="3273194" y="5524303"/>
            <a:ext cx="6899735" cy="14853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762" algn="ctr">
              <a:lnSpc>
                <a:spcPct val="130000"/>
              </a:lnSpc>
              <a:buClr>
                <a:srgbClr val="FF7E6A"/>
              </a:buClr>
              <a:buSzPct val="120000"/>
              <a:defRPr sz="3400" b="0">
                <a:latin typeface="Helvetica"/>
                <a:ea typeface="Helvetica"/>
                <a:cs typeface="Helvetica"/>
                <a:sym typeface="Helvetica"/>
              </a:defRPr>
            </a:pPr>
            <a:r>
              <a:rPr lang="en-US" sz="2800" dirty="0">
                <a:solidFill>
                  <a:srgbClr val="071838"/>
                </a:solidFill>
                <a:latin typeface="Ubuntu" panose="020B0504030602030204" pitchFamily="34" charset="0"/>
                <a:sym typeface="Helvetica"/>
              </a:rPr>
              <a:t>Well Control</a:t>
            </a:r>
          </a:p>
          <a:p>
            <a:pPr marL="4762" algn="ctr">
              <a:lnSpc>
                <a:spcPct val="130000"/>
              </a:lnSpc>
              <a:buClr>
                <a:srgbClr val="FF7E6A"/>
              </a:buClr>
              <a:buSzPct val="120000"/>
              <a:defRPr sz="3400" b="0">
                <a:latin typeface="Helvetica"/>
                <a:ea typeface="Helvetica"/>
                <a:cs typeface="Helvetica"/>
                <a:sym typeface="Helvetica"/>
              </a:defRPr>
            </a:pPr>
            <a:r>
              <a:rPr lang="nb-NO" sz="2000" dirty="0">
                <a:solidFill>
                  <a:srgbClr val="071838"/>
                </a:solidFill>
                <a:latin typeface="Ubuntu" panose="020B0504030602030204" pitchFamily="34" charset="0"/>
                <a:cs typeface="Helvetica"/>
              </a:rPr>
              <a:t>Paper E and G</a:t>
            </a:r>
            <a:endParaRPr lang="en-US" sz="2000" dirty="0">
              <a:solidFill>
                <a:srgbClr val="071838"/>
              </a:solidFill>
              <a:latin typeface="Ubuntu" panose="020B0504030602030204" pitchFamily="34" charset="0"/>
              <a:cs typeface="Helvetica"/>
              <a:sym typeface="Helvetica"/>
            </a:endParaRPr>
          </a:p>
        </p:txBody>
      </p:sp>
    </p:spTree>
    <p:extLst>
      <p:ext uri="{BB962C8B-B14F-4D97-AF65-F5344CB8AC3E}">
        <p14:creationId xmlns:p14="http://schemas.microsoft.com/office/powerpoint/2010/main" val="219579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7174634" y="716400"/>
            <a:ext cx="6271491" cy="69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Conventional </a:t>
            </a:r>
            <a:r>
              <a:rPr lang="en-GB" sz="4800" dirty="0">
                <a:solidFill>
                  <a:srgbClr val="FF7E6A"/>
                </a:solidFill>
                <a:latin typeface="Ubuntu Bold"/>
              </a:rPr>
              <a:t>Drilling</a:t>
            </a:r>
            <a:endParaRPr lang="nb-NO" sz="4800" dirty="0">
              <a:solidFill>
                <a:srgbClr val="FF7E6A"/>
              </a:solidFill>
              <a:latin typeface="Ubuntu Bold"/>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8" y="2005981"/>
            <a:ext cx="5400672" cy="3271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000" dirty="0">
                <a:solidFill>
                  <a:srgbClr val="071838"/>
                </a:solidFill>
                <a:latin typeface="Ubuntu" panose="020B0504030602030204" pitchFamily="34" charset="0"/>
                <a:sym typeface="Helvetica"/>
              </a:rPr>
              <a:t>Drilling fluid “mud” is circulated continuously down the drill string, cooling the bit and transporting cuttings to the surface</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US"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000" dirty="0">
                <a:solidFill>
                  <a:srgbClr val="071838"/>
                </a:solidFill>
                <a:latin typeface="Ubuntu" panose="020B0504030602030204" pitchFamily="34" charset="0"/>
                <a:sym typeface="Helvetica"/>
              </a:rPr>
              <a:t>Pressure inside the well controlled by drilling fluid density (affecting hydrostatic pressure)</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US"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000" dirty="0">
                <a:solidFill>
                  <a:srgbClr val="071838"/>
                </a:solidFill>
                <a:latin typeface="Ubuntu" panose="020B0504030602030204" pitchFamily="34" charset="0"/>
                <a:sym typeface="Helvetica"/>
              </a:rPr>
              <a:t>Open circulation system!</a:t>
            </a:r>
            <a:endParaRPr lang="nb-NO" sz="20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3" name="Graphic 2">
            <a:extLst>
              <a:ext uri="{FF2B5EF4-FFF2-40B4-BE49-F238E27FC236}">
                <a16:creationId xmlns:a16="http://schemas.microsoft.com/office/drawing/2014/main" id="{85BE983C-29FE-4742-ACB1-083B95786D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139855" y="2115127"/>
            <a:ext cx="4809740" cy="4373996"/>
          </a:xfrm>
          <a:prstGeom prst="rect">
            <a:avLst/>
          </a:prstGeom>
        </p:spPr>
      </p:pic>
      <p:pic>
        <p:nvPicPr>
          <p:cNvPr id="7" name="Picture 6" descr="A close up of a logo&#10;&#10;Description automatically generated">
            <a:extLst>
              <a:ext uri="{FF2B5EF4-FFF2-40B4-BE49-F238E27FC236}">
                <a16:creationId xmlns:a16="http://schemas.microsoft.com/office/drawing/2014/main" id="{C468579A-56BF-4E06-95CA-E223F85CC241}"/>
              </a:ext>
            </a:extLst>
          </p:cNvPr>
          <p:cNvPicPr>
            <a:picLocks noChangeAspect="1"/>
          </p:cNvPicPr>
          <p:nvPr/>
        </p:nvPicPr>
        <p:blipFill>
          <a:blip r:embed="rId5"/>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087F0280-A675-4EA5-94B6-33FED79555AD}"/>
              </a:ext>
            </a:extLst>
          </p:cNvPr>
          <p:cNvSpPr>
            <a:spLocks noGrp="1"/>
          </p:cNvSpPr>
          <p:nvPr>
            <p:ph type="sldNum" sz="quarter" idx="12"/>
          </p:nvPr>
        </p:nvSpPr>
        <p:spPr/>
        <p:txBody>
          <a:bodyPr/>
          <a:lstStyle/>
          <a:p>
            <a:fld id="{5C84CB7C-197C-F34F-B612-B0A0EB10C50B}" type="slidenum">
              <a:rPr lang="nb-NO" smtClean="0"/>
              <a:t>5</a:t>
            </a:fld>
            <a:endParaRPr lang="nb-NO"/>
          </a:p>
        </p:txBody>
      </p:sp>
    </p:spTree>
    <p:extLst>
      <p:ext uri="{BB962C8B-B14F-4D97-AF65-F5344CB8AC3E}">
        <p14:creationId xmlns:p14="http://schemas.microsoft.com/office/powerpoint/2010/main" val="226330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5820786" y="716400"/>
            <a:ext cx="7625339" cy="69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Managed Pressure </a:t>
            </a:r>
            <a:r>
              <a:rPr lang="en-GB" sz="4800" dirty="0">
                <a:solidFill>
                  <a:srgbClr val="FF7E6A"/>
                </a:solidFill>
              </a:rPr>
              <a:t>Drilling</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90587" y="2381208"/>
            <a:ext cx="5400675" cy="3985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US" sz="2000" dirty="0">
                <a:solidFill>
                  <a:srgbClr val="071838"/>
                </a:solidFill>
                <a:latin typeface="Ubuntu" panose="020B0504030602030204" pitchFamily="34" charset="0"/>
                <a:sym typeface="Helvetica"/>
              </a:rPr>
              <a:t>C</a:t>
            </a:r>
            <a:r>
              <a:rPr lang="nb-NO" sz="2000" dirty="0">
                <a:solidFill>
                  <a:srgbClr val="071838"/>
                </a:solidFill>
                <a:latin typeface="Ubuntu" panose="020B0504030602030204" pitchFamily="34" charset="0"/>
                <a:sym typeface="Helvetica"/>
              </a:rPr>
              <a:t>losed circulation system</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Pressure inside well controlled by density of drilling fluid and applied surface pressure</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Similiar to a «conventional» setup performing well control operations</a:t>
            </a: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1600" dirty="0">
              <a:solidFill>
                <a:srgbClr val="071838"/>
              </a:solidFill>
              <a:latin typeface="Ubuntu" panose="020B0504030602030204" pitchFamily="34" charset="0"/>
              <a:sym typeface="Helvetica"/>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4" name="Graphic 3">
            <a:extLst>
              <a:ext uri="{FF2B5EF4-FFF2-40B4-BE49-F238E27FC236}">
                <a16:creationId xmlns:a16="http://schemas.microsoft.com/office/drawing/2014/main" id="{F6A15DE4-E6A8-4020-AC98-A98ABC4D38A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26264" y="2121841"/>
            <a:ext cx="4997882" cy="4355297"/>
          </a:xfrm>
          <a:prstGeom prst="rect">
            <a:avLst/>
          </a:prstGeom>
        </p:spPr>
      </p:pic>
      <p:pic>
        <p:nvPicPr>
          <p:cNvPr id="6" name="Picture 5" descr="A close up of a logo&#10;&#10;Description automatically generated">
            <a:extLst>
              <a:ext uri="{FF2B5EF4-FFF2-40B4-BE49-F238E27FC236}">
                <a16:creationId xmlns:a16="http://schemas.microsoft.com/office/drawing/2014/main" id="{BED1FD17-81B9-4914-93B9-9A24BCC7F5F3}"/>
              </a:ext>
            </a:extLst>
          </p:cNvPr>
          <p:cNvPicPr>
            <a:picLocks noChangeAspect="1"/>
          </p:cNvPicPr>
          <p:nvPr/>
        </p:nvPicPr>
        <p:blipFill>
          <a:blip r:embed="rId5"/>
          <a:stretch>
            <a:fillRect/>
          </a:stretch>
        </p:blipFill>
        <p:spPr>
          <a:xfrm>
            <a:off x="1508416" y="120296"/>
            <a:ext cx="1791340" cy="1473887"/>
          </a:xfrm>
          <a:prstGeom prst="rect">
            <a:avLst/>
          </a:prstGeom>
        </p:spPr>
      </p:pic>
      <p:sp>
        <p:nvSpPr>
          <p:cNvPr id="2" name="Slide Number Placeholder 1">
            <a:extLst>
              <a:ext uri="{FF2B5EF4-FFF2-40B4-BE49-F238E27FC236}">
                <a16:creationId xmlns:a16="http://schemas.microsoft.com/office/drawing/2014/main" id="{65E79329-C39E-4868-B67F-1F8AB1CB2714}"/>
              </a:ext>
            </a:extLst>
          </p:cNvPr>
          <p:cNvSpPr>
            <a:spLocks noGrp="1"/>
          </p:cNvSpPr>
          <p:nvPr>
            <p:ph type="sldNum" sz="quarter" idx="12"/>
          </p:nvPr>
        </p:nvSpPr>
        <p:spPr/>
        <p:txBody>
          <a:bodyPr/>
          <a:lstStyle/>
          <a:p>
            <a:fld id="{5C84CB7C-197C-F34F-B612-B0A0EB10C50B}" type="slidenum">
              <a:rPr lang="nb-NO" smtClean="0"/>
              <a:t>6</a:t>
            </a:fld>
            <a:endParaRPr lang="nb-NO"/>
          </a:p>
        </p:txBody>
      </p:sp>
    </p:spTree>
    <p:extLst>
      <p:ext uri="{BB962C8B-B14F-4D97-AF65-F5344CB8AC3E}">
        <p14:creationId xmlns:p14="http://schemas.microsoft.com/office/powerpoint/2010/main" val="224835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8026497" y="716400"/>
            <a:ext cx="5400674"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Influx and </a:t>
            </a:r>
            <a:r>
              <a:rPr lang="en-GB" sz="4800" dirty="0">
                <a:solidFill>
                  <a:srgbClr val="FF7E6A"/>
                </a:solidFill>
              </a:rPr>
              <a:t>Loss</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75907" y="2045825"/>
            <a:ext cx="5847155" cy="405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If downhole pressure is lower than pore pressure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Influx of formation fluids into the well</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If downhole pressure is higher than fracture pressure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Loss of drilling mud into the formation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Measured/Estimated through a miscompare between flow in and out of the well</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590431E2-7D94-4977-A982-1C509BED011A}"/>
              </a:ext>
            </a:extLst>
          </p:cNvPr>
          <p:cNvPicPr>
            <a:picLocks noChangeAspect="1"/>
          </p:cNvPicPr>
          <p:nvPr/>
        </p:nvPicPr>
        <p:blipFill>
          <a:blip r:embed="rId3"/>
          <a:stretch>
            <a:fillRect/>
          </a:stretch>
        </p:blipFill>
        <p:spPr>
          <a:xfrm>
            <a:off x="1508416" y="120296"/>
            <a:ext cx="1791340" cy="1473887"/>
          </a:xfrm>
          <a:prstGeom prst="rect">
            <a:avLst/>
          </a:prstGeom>
        </p:spPr>
      </p:pic>
      <p:pic>
        <p:nvPicPr>
          <p:cNvPr id="6" name="Graphic 5">
            <a:extLst>
              <a:ext uri="{FF2B5EF4-FFF2-40B4-BE49-F238E27FC236}">
                <a16:creationId xmlns:a16="http://schemas.microsoft.com/office/drawing/2014/main" id="{D7F1DF73-559E-4E61-A943-A16271E08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63924" y="2158096"/>
            <a:ext cx="4143966" cy="5861050"/>
          </a:xfrm>
          <a:prstGeom prst="rect">
            <a:avLst/>
          </a:prstGeom>
        </p:spPr>
      </p:pic>
      <p:sp>
        <p:nvSpPr>
          <p:cNvPr id="7" name="TextBox 6">
            <a:extLst>
              <a:ext uri="{FF2B5EF4-FFF2-40B4-BE49-F238E27FC236}">
                <a16:creationId xmlns:a16="http://schemas.microsoft.com/office/drawing/2014/main" id="{67D1AC2E-C331-4089-9557-F825C7EC7863}"/>
              </a:ext>
            </a:extLst>
          </p:cNvPr>
          <p:cNvSpPr txBox="1"/>
          <p:nvPr/>
        </p:nvSpPr>
        <p:spPr>
          <a:xfrm>
            <a:off x="8026497" y="1424671"/>
            <a:ext cx="3057918" cy="1077218"/>
          </a:xfrm>
          <a:prstGeom prst="rect">
            <a:avLst/>
          </a:prstGeom>
          <a:noFill/>
        </p:spPr>
        <p:txBody>
          <a:bodyPr wrap="square" rtlCol="0">
            <a:spAutoFit/>
          </a:bodyPr>
          <a:lstStyle/>
          <a:p>
            <a:r>
              <a:rPr lang="en-US" sz="3200" dirty="0">
                <a:latin typeface="Ubuntu"/>
              </a:rPr>
              <a:t>Conventional						</a:t>
            </a:r>
            <a:endParaRPr lang="nb-NO" sz="3200" dirty="0">
              <a:latin typeface="Ubuntu"/>
            </a:endParaRPr>
          </a:p>
        </p:txBody>
      </p:sp>
      <p:sp>
        <p:nvSpPr>
          <p:cNvPr id="2" name="Slide Number Placeholder 1">
            <a:extLst>
              <a:ext uri="{FF2B5EF4-FFF2-40B4-BE49-F238E27FC236}">
                <a16:creationId xmlns:a16="http://schemas.microsoft.com/office/drawing/2014/main" id="{1534D160-27FC-4F6E-B6DC-28E43B71662B}"/>
              </a:ext>
            </a:extLst>
          </p:cNvPr>
          <p:cNvSpPr>
            <a:spLocks noGrp="1"/>
          </p:cNvSpPr>
          <p:nvPr>
            <p:ph type="sldNum" sz="quarter" idx="12"/>
          </p:nvPr>
        </p:nvSpPr>
        <p:spPr/>
        <p:txBody>
          <a:bodyPr/>
          <a:lstStyle/>
          <a:p>
            <a:fld id="{5C84CB7C-197C-F34F-B612-B0A0EB10C50B}" type="slidenum">
              <a:rPr lang="nb-NO" smtClean="0"/>
              <a:t>7</a:t>
            </a:fld>
            <a:endParaRPr lang="nb-NO"/>
          </a:p>
        </p:txBody>
      </p:sp>
    </p:spTree>
    <p:extLst>
      <p:ext uri="{BB962C8B-B14F-4D97-AF65-F5344CB8AC3E}">
        <p14:creationId xmlns:p14="http://schemas.microsoft.com/office/powerpoint/2010/main" val="354616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8026497" y="716400"/>
            <a:ext cx="5400674"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Influx and </a:t>
            </a:r>
            <a:r>
              <a:rPr lang="en-GB" sz="4800" dirty="0">
                <a:solidFill>
                  <a:srgbClr val="FF7E6A"/>
                </a:solidFill>
              </a:rPr>
              <a:t>Loss</a:t>
            </a:r>
            <a:endParaRPr lang="nb-NO" sz="4800" dirty="0">
              <a:solidFill>
                <a:srgbClr val="FF7E6A"/>
              </a:solidFill>
            </a:endParaRP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590431E2-7D94-4977-A982-1C509BED011A}"/>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7" name="TextBox 6">
            <a:extLst>
              <a:ext uri="{FF2B5EF4-FFF2-40B4-BE49-F238E27FC236}">
                <a16:creationId xmlns:a16="http://schemas.microsoft.com/office/drawing/2014/main" id="{67D1AC2E-C331-4089-9557-F825C7EC7863}"/>
              </a:ext>
            </a:extLst>
          </p:cNvPr>
          <p:cNvSpPr txBox="1"/>
          <p:nvPr/>
        </p:nvSpPr>
        <p:spPr>
          <a:xfrm>
            <a:off x="8026497" y="1424671"/>
            <a:ext cx="1343418" cy="2062103"/>
          </a:xfrm>
          <a:prstGeom prst="rect">
            <a:avLst/>
          </a:prstGeom>
          <a:noFill/>
        </p:spPr>
        <p:txBody>
          <a:bodyPr wrap="square" rtlCol="0">
            <a:spAutoFit/>
          </a:bodyPr>
          <a:lstStyle/>
          <a:p>
            <a:r>
              <a:rPr lang="en-US" sz="3200" dirty="0">
                <a:latin typeface="Ubuntu"/>
              </a:rPr>
              <a:t>MPD						</a:t>
            </a:r>
            <a:endParaRPr lang="nb-NO" sz="3200" dirty="0">
              <a:latin typeface="Ubuntu"/>
            </a:endParaRPr>
          </a:p>
        </p:txBody>
      </p:sp>
      <p:pic>
        <p:nvPicPr>
          <p:cNvPr id="8" name="Graphic 7">
            <a:extLst>
              <a:ext uri="{FF2B5EF4-FFF2-40B4-BE49-F238E27FC236}">
                <a16:creationId xmlns:a16="http://schemas.microsoft.com/office/drawing/2014/main" id="{C02EB960-B64B-4335-BBB5-81FAB292F2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39275" y="1602275"/>
            <a:ext cx="4143966" cy="5861050"/>
          </a:xfrm>
          <a:prstGeom prst="rect">
            <a:avLst/>
          </a:prstGeom>
        </p:spPr>
      </p:pic>
      <p:sp>
        <p:nvSpPr>
          <p:cNvPr id="9" name="Safe &amp; Efficient…">
            <a:extLst>
              <a:ext uri="{FF2B5EF4-FFF2-40B4-BE49-F238E27FC236}">
                <a16:creationId xmlns:a16="http://schemas.microsoft.com/office/drawing/2014/main" id="{358B9779-491C-4925-9816-623B5C388169}"/>
              </a:ext>
            </a:extLst>
          </p:cNvPr>
          <p:cNvSpPr txBox="1"/>
          <p:nvPr/>
        </p:nvSpPr>
        <p:spPr>
          <a:xfrm>
            <a:off x="875907" y="2045825"/>
            <a:ext cx="5847155" cy="405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If downhole pressure is lower than pore pressure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Influx of formation fluids into the well</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If downhole pressure is higher than fracture pressure</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Loss of drilling mud into the formation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nb-NO" sz="20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nb-NO" sz="2000" dirty="0">
                <a:solidFill>
                  <a:srgbClr val="071838"/>
                </a:solidFill>
                <a:latin typeface="Ubuntu" panose="020B0504030602030204" pitchFamily="34" charset="0"/>
                <a:sym typeface="Helvetica"/>
              </a:rPr>
              <a:t>Measured/Estimated through a miscompare between flow in and out of the well</a:t>
            </a:r>
          </a:p>
        </p:txBody>
      </p:sp>
      <p:sp>
        <p:nvSpPr>
          <p:cNvPr id="2" name="Slide Number Placeholder 1">
            <a:extLst>
              <a:ext uri="{FF2B5EF4-FFF2-40B4-BE49-F238E27FC236}">
                <a16:creationId xmlns:a16="http://schemas.microsoft.com/office/drawing/2014/main" id="{049565B3-18CA-46E1-8373-3A5E1F07C5A8}"/>
              </a:ext>
            </a:extLst>
          </p:cNvPr>
          <p:cNvSpPr>
            <a:spLocks noGrp="1"/>
          </p:cNvSpPr>
          <p:nvPr>
            <p:ph type="sldNum" sz="quarter" idx="12"/>
          </p:nvPr>
        </p:nvSpPr>
        <p:spPr/>
        <p:txBody>
          <a:bodyPr/>
          <a:lstStyle/>
          <a:p>
            <a:fld id="{5C84CB7C-197C-F34F-B612-B0A0EB10C50B}" type="slidenum">
              <a:rPr lang="nb-NO" smtClean="0"/>
              <a:t>8</a:t>
            </a:fld>
            <a:endParaRPr lang="nb-NO"/>
          </a:p>
        </p:txBody>
      </p:sp>
    </p:spTree>
    <p:extLst>
      <p:ext uri="{BB962C8B-B14F-4D97-AF65-F5344CB8AC3E}">
        <p14:creationId xmlns:p14="http://schemas.microsoft.com/office/powerpoint/2010/main" val="340314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Kelda’s unique…">
            <a:extLst>
              <a:ext uri="{FF2B5EF4-FFF2-40B4-BE49-F238E27FC236}">
                <a16:creationId xmlns:a16="http://schemas.microsoft.com/office/drawing/2014/main" id="{4BCBA80F-83B2-7F4E-AF38-E54408B419A1}"/>
              </a:ext>
            </a:extLst>
          </p:cNvPr>
          <p:cNvSpPr txBox="1"/>
          <p:nvPr/>
        </p:nvSpPr>
        <p:spPr>
          <a:xfrm>
            <a:off x="8026497" y="716400"/>
            <a:ext cx="5400674" cy="708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nSpc>
                <a:spcPct val="80000"/>
              </a:lnSpc>
              <a:defRPr sz="9000" b="0">
                <a:solidFill>
                  <a:srgbClr val="061938"/>
                </a:solidFill>
                <a:latin typeface="Ubuntu Bold"/>
                <a:ea typeface="Ubuntu Bold"/>
                <a:cs typeface="Ubuntu Bold"/>
                <a:sym typeface="Ubuntu Bold"/>
              </a:defRPr>
            </a:pPr>
            <a:r>
              <a:rPr lang="en-GB" sz="4800" dirty="0"/>
              <a:t>Influx and </a:t>
            </a:r>
            <a:r>
              <a:rPr lang="en-GB" sz="4800" dirty="0">
                <a:solidFill>
                  <a:srgbClr val="FF7E6A"/>
                </a:solidFill>
              </a:rPr>
              <a:t>Loss</a:t>
            </a:r>
            <a:endParaRPr lang="nb-NO" sz="4800" dirty="0">
              <a:solidFill>
                <a:srgbClr val="FF7E6A"/>
              </a:solidFill>
            </a:endParaRPr>
          </a:p>
        </p:txBody>
      </p:sp>
      <p:sp>
        <p:nvSpPr>
          <p:cNvPr id="61" name="Safe &amp; Efficient…">
            <a:extLst>
              <a:ext uri="{FF2B5EF4-FFF2-40B4-BE49-F238E27FC236}">
                <a16:creationId xmlns:a16="http://schemas.microsoft.com/office/drawing/2014/main" id="{42CBFB6E-69D7-5E46-AFCE-18B8057403FE}"/>
              </a:ext>
            </a:extLst>
          </p:cNvPr>
          <p:cNvSpPr txBox="1"/>
          <p:nvPr/>
        </p:nvSpPr>
        <p:spPr>
          <a:xfrm>
            <a:off x="875907" y="2210919"/>
            <a:ext cx="6263948" cy="4482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For conventional drilling, return flow measurements have low accuracy</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Mainly useful as a qualitative indication</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17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Flow measurement for open channel flow is not trivial </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2 degrees of freedom</a:t>
            </a:r>
          </a:p>
          <a:p>
            <a:pPr marL="1184275" lvl="2"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Liquid level</a:t>
            </a:r>
          </a:p>
          <a:p>
            <a:pPr marL="1184275" lvl="2"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Liquid velocity</a:t>
            </a:r>
          </a:p>
          <a:p>
            <a:pPr marL="1184275" lvl="2"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endParaRPr lang="en-GB" sz="1700" dirty="0">
              <a:solidFill>
                <a:srgbClr val="071838"/>
              </a:solidFill>
              <a:latin typeface="Ubuntu" panose="020B0504030602030204" pitchFamily="34" charset="0"/>
              <a:sym typeface="Helvetica"/>
            </a:endParaRPr>
          </a:p>
          <a:p>
            <a:pPr marL="269875"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In a lot of civil engineering applications, this is solved by sub/super critical flumes</a:t>
            </a:r>
          </a:p>
          <a:p>
            <a:pPr marL="727075" lvl="1" indent="-265113">
              <a:lnSpc>
                <a:spcPct val="130000"/>
              </a:lnSpc>
              <a:buClr>
                <a:srgbClr val="FF7E6A"/>
              </a:buClr>
              <a:buSzPct val="120000"/>
              <a:buFont typeface="Arial" panose="020B0604020202020204" pitchFamily="34" charset="0"/>
              <a:buChar char="•"/>
              <a:defRPr sz="3400" b="0">
                <a:latin typeface="Helvetica"/>
                <a:ea typeface="Helvetica"/>
                <a:cs typeface="Helvetica"/>
                <a:sym typeface="Helvetica"/>
              </a:defRPr>
            </a:pPr>
            <a:r>
              <a:rPr lang="en-GB" sz="1700" dirty="0">
                <a:solidFill>
                  <a:srgbClr val="071838"/>
                </a:solidFill>
                <a:latin typeface="Ubuntu" panose="020B0504030602030204" pitchFamily="34" charset="0"/>
                <a:sym typeface="Helvetica"/>
              </a:rPr>
              <a:t>The application of this to drilling is the topic of </a:t>
            </a:r>
            <a:br>
              <a:rPr lang="en-GB" sz="1700" dirty="0">
                <a:solidFill>
                  <a:srgbClr val="071838"/>
                </a:solidFill>
                <a:latin typeface="Ubuntu" panose="020B0504030602030204" pitchFamily="34" charset="0"/>
                <a:sym typeface="Helvetica"/>
              </a:rPr>
            </a:br>
            <a:r>
              <a:rPr lang="en-GB" sz="1700" dirty="0">
                <a:solidFill>
                  <a:srgbClr val="071838"/>
                </a:solidFill>
                <a:latin typeface="Ubuntu" panose="020B0504030602030204" pitchFamily="34" charset="0"/>
                <a:sym typeface="Helvetica"/>
              </a:rPr>
              <a:t>Paper A [1]</a:t>
            </a:r>
          </a:p>
        </p:txBody>
      </p:sp>
      <p:pic>
        <p:nvPicPr>
          <p:cNvPr id="67" name="Picture 66">
            <a:extLst>
              <a:ext uri="{FF2B5EF4-FFF2-40B4-BE49-F238E27FC236}">
                <a16:creationId xmlns:a16="http://schemas.microsoft.com/office/drawing/2014/main" id="{4CABB6EC-ADE4-234D-B29C-6337F7305907}"/>
              </a:ext>
            </a:extLst>
          </p:cNvPr>
          <p:cNvPicPr>
            <a:picLocks noChangeAspect="1"/>
          </p:cNvPicPr>
          <p:nvPr/>
        </p:nvPicPr>
        <p:blipFill>
          <a:blip r:embed="rId2"/>
          <a:srcRect/>
          <a:stretch/>
        </p:blipFill>
        <p:spPr>
          <a:xfrm>
            <a:off x="428625" y="491282"/>
            <a:ext cx="894564" cy="731916"/>
          </a:xfrm>
          <a:prstGeom prst="rect">
            <a:avLst/>
          </a:prstGeom>
        </p:spPr>
      </p:pic>
      <p:pic>
        <p:nvPicPr>
          <p:cNvPr id="5" name="Picture 4" descr="A close up of a logo&#10;&#10;Description automatically generated">
            <a:extLst>
              <a:ext uri="{FF2B5EF4-FFF2-40B4-BE49-F238E27FC236}">
                <a16:creationId xmlns:a16="http://schemas.microsoft.com/office/drawing/2014/main" id="{590431E2-7D94-4977-A982-1C509BED011A}"/>
              </a:ext>
            </a:extLst>
          </p:cNvPr>
          <p:cNvPicPr>
            <a:picLocks noChangeAspect="1"/>
          </p:cNvPicPr>
          <p:nvPr/>
        </p:nvPicPr>
        <p:blipFill>
          <a:blip r:embed="rId3"/>
          <a:stretch>
            <a:fillRect/>
          </a:stretch>
        </p:blipFill>
        <p:spPr>
          <a:xfrm>
            <a:off x="1508416" y="120296"/>
            <a:ext cx="1791340" cy="1473887"/>
          </a:xfrm>
          <a:prstGeom prst="rect">
            <a:avLst/>
          </a:prstGeom>
        </p:spPr>
      </p:pic>
      <p:sp>
        <p:nvSpPr>
          <p:cNvPr id="7" name="TextBox 6">
            <a:extLst>
              <a:ext uri="{FF2B5EF4-FFF2-40B4-BE49-F238E27FC236}">
                <a16:creationId xmlns:a16="http://schemas.microsoft.com/office/drawing/2014/main" id="{67D1AC2E-C331-4089-9557-F825C7EC7863}"/>
              </a:ext>
            </a:extLst>
          </p:cNvPr>
          <p:cNvSpPr txBox="1"/>
          <p:nvPr/>
        </p:nvSpPr>
        <p:spPr>
          <a:xfrm>
            <a:off x="875907" y="1424671"/>
            <a:ext cx="9766300" cy="584775"/>
          </a:xfrm>
          <a:prstGeom prst="rect">
            <a:avLst/>
          </a:prstGeom>
          <a:noFill/>
        </p:spPr>
        <p:txBody>
          <a:bodyPr wrap="square" rtlCol="0">
            <a:spAutoFit/>
          </a:bodyPr>
          <a:lstStyle/>
          <a:p>
            <a:r>
              <a:rPr lang="en-US" sz="3200" dirty="0">
                <a:latin typeface="Ubuntu"/>
              </a:rPr>
              <a:t>Challenges with conventional						</a:t>
            </a:r>
            <a:endParaRPr lang="nb-NO" sz="3200" dirty="0">
              <a:latin typeface="Ubuntu"/>
            </a:endParaRPr>
          </a:p>
        </p:txBody>
      </p:sp>
      <p:pic>
        <p:nvPicPr>
          <p:cNvPr id="9" name="Graphic 8">
            <a:extLst>
              <a:ext uri="{FF2B5EF4-FFF2-40B4-BE49-F238E27FC236}">
                <a16:creationId xmlns:a16="http://schemas.microsoft.com/office/drawing/2014/main" id="{E7C88B5D-8218-4FBE-B47C-0FDE6168064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39855" y="2115127"/>
            <a:ext cx="4809740" cy="4373996"/>
          </a:xfrm>
          <a:prstGeom prst="rect">
            <a:avLst/>
          </a:prstGeom>
        </p:spPr>
      </p:pic>
      <p:sp>
        <p:nvSpPr>
          <p:cNvPr id="2" name="Slide Number Placeholder 1">
            <a:extLst>
              <a:ext uri="{FF2B5EF4-FFF2-40B4-BE49-F238E27FC236}">
                <a16:creationId xmlns:a16="http://schemas.microsoft.com/office/drawing/2014/main" id="{A0B74E96-6303-44E8-AFD8-A6F048E0A9A6}"/>
              </a:ext>
            </a:extLst>
          </p:cNvPr>
          <p:cNvSpPr>
            <a:spLocks noGrp="1"/>
          </p:cNvSpPr>
          <p:nvPr>
            <p:ph type="sldNum" sz="quarter" idx="12"/>
          </p:nvPr>
        </p:nvSpPr>
        <p:spPr/>
        <p:txBody>
          <a:bodyPr/>
          <a:lstStyle/>
          <a:p>
            <a:fld id="{5C84CB7C-197C-F34F-B612-B0A0EB10C50B}" type="slidenum">
              <a:rPr lang="nb-NO" smtClean="0"/>
              <a:t>9</a:t>
            </a:fld>
            <a:endParaRPr lang="nb-NO"/>
          </a:p>
        </p:txBody>
      </p:sp>
    </p:spTree>
    <p:extLst>
      <p:ext uri="{BB962C8B-B14F-4D97-AF65-F5344CB8AC3E}">
        <p14:creationId xmlns:p14="http://schemas.microsoft.com/office/powerpoint/2010/main" val="813804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4145</TotalTime>
  <Words>2000</Words>
  <Application>Microsoft Office PowerPoint</Application>
  <PresentationFormat>Custom</PresentationFormat>
  <Paragraphs>222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 Math</vt:lpstr>
      <vt:lpstr>Helvetica</vt:lpstr>
      <vt:lpstr>Ubuntu</vt:lpstr>
      <vt:lpstr>Ubuntu Bold</vt:lpstr>
      <vt:lpstr>Ubuntu-Regular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An-Magritt Larsen</cp:lastModifiedBy>
  <cp:revision>289</cp:revision>
  <dcterms:created xsi:type="dcterms:W3CDTF">2019-10-30T09:40:07Z</dcterms:created>
  <dcterms:modified xsi:type="dcterms:W3CDTF">2020-03-26T11:48:22Z</dcterms:modified>
</cp:coreProperties>
</file>