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324" r:id="rId2"/>
    <p:sldId id="355" r:id="rId3"/>
    <p:sldId id="350" r:id="rId4"/>
    <p:sldId id="399" r:id="rId5"/>
    <p:sldId id="400" r:id="rId6"/>
    <p:sldId id="407" r:id="rId7"/>
    <p:sldId id="387" r:id="rId8"/>
    <p:sldId id="390" r:id="rId9"/>
    <p:sldId id="391" r:id="rId10"/>
    <p:sldId id="408" r:id="rId11"/>
    <p:sldId id="403" r:id="rId12"/>
    <p:sldId id="356" r:id="rId13"/>
    <p:sldId id="377" r:id="rId14"/>
    <p:sldId id="357" r:id="rId15"/>
    <p:sldId id="378" r:id="rId16"/>
    <p:sldId id="381" r:id="rId17"/>
    <p:sldId id="382" r:id="rId18"/>
    <p:sldId id="383" r:id="rId19"/>
    <p:sldId id="406" r:id="rId20"/>
    <p:sldId id="401" r:id="rId21"/>
    <p:sldId id="409" r:id="rId22"/>
    <p:sldId id="384" r:id="rId23"/>
    <p:sldId id="385" r:id="rId24"/>
    <p:sldId id="386" r:id="rId25"/>
    <p:sldId id="388" r:id="rId26"/>
    <p:sldId id="389" r:id="rId27"/>
    <p:sldId id="410" r:id="rId28"/>
    <p:sldId id="392" r:id="rId29"/>
    <p:sldId id="368" r:id="rId30"/>
    <p:sldId id="394" r:id="rId31"/>
    <p:sldId id="395" r:id="rId32"/>
    <p:sldId id="396" r:id="rId33"/>
    <p:sldId id="374" r:id="rId34"/>
    <p:sldId id="375" r:id="rId35"/>
    <p:sldId id="397" r:id="rId36"/>
    <p:sldId id="398" r:id="rId37"/>
    <p:sldId id="405" r:id="rId38"/>
    <p:sldId id="404" r:id="rId39"/>
    <p:sldId id="335" r:id="rId40"/>
    <p:sldId id="376" r:id="rId41"/>
    <p:sldId id="393" r:id="rId42"/>
  </p:sldIdLst>
  <p:sldSz cx="13446125" cy="7562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507" userDrawn="1">
          <p15:clr>
            <a:srgbClr val="A4A3A4"/>
          </p15:clr>
        </p15:guide>
        <p15:guide id="3" orient="horz" pos="1089" userDrawn="1">
          <p15:clr>
            <a:srgbClr val="A4A3A4"/>
          </p15:clr>
        </p15:guide>
        <p15:guide id="4" orient="horz" pos="4196" userDrawn="1">
          <p15:clr>
            <a:srgbClr val="A4A3A4"/>
          </p15:clr>
        </p15:guide>
        <p15:guide id="5" pos="561" userDrawn="1">
          <p15:clr>
            <a:srgbClr val="A4A3A4"/>
          </p15:clr>
        </p15:guide>
        <p15:guide id="6" pos="7909" userDrawn="1">
          <p15:clr>
            <a:srgbClr val="A4A3A4"/>
          </p15:clr>
        </p15:guide>
        <p15:guide id="7" pos="3963" userDrawn="1">
          <p15:clr>
            <a:srgbClr val="A4A3A4"/>
          </p15:clr>
        </p15:guide>
        <p15:guide id="8" pos="4235" userDrawn="1">
          <p15:clr>
            <a:srgbClr val="A4A3A4"/>
          </p15:clr>
        </p15:guide>
        <p15:guide id="9" orient="horz" pos="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6A"/>
    <a:srgbClr val="071838"/>
    <a:srgbClr val="A9EFD1"/>
    <a:srgbClr val="EDED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41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1176" y="96"/>
      </p:cViewPr>
      <p:guideLst>
        <p:guide orient="horz" pos="2382"/>
        <p:guide pos="4507"/>
        <p:guide orient="horz" pos="1089"/>
        <p:guide orient="horz" pos="4196"/>
        <p:guide pos="561"/>
        <p:guide pos="7909"/>
        <p:guide pos="3963"/>
        <p:guide pos="4235"/>
        <p:guide orient="horz" pos="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A38E-488E-4ECF-B795-AAA15778DF6B}" type="datetimeFigureOut">
              <a:rPr lang="nb-NO" smtClean="0"/>
              <a:t>26.03.2020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59293-0861-422D-9AD4-E774FFB50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79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766" y="1237717"/>
            <a:ext cx="10084594" cy="2632992"/>
          </a:xfrm>
        </p:spPr>
        <p:txBody>
          <a:bodyPr anchor="b"/>
          <a:lstStyle>
            <a:lvl1pPr algn="ctr">
              <a:defRPr sz="661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766" y="3972247"/>
            <a:ext cx="10084594" cy="1825938"/>
          </a:xfrm>
        </p:spPr>
        <p:txBody>
          <a:bodyPr/>
          <a:lstStyle>
            <a:lvl1pPr marL="0" indent="0" algn="ctr">
              <a:buNone/>
              <a:defRPr sz="2647"/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3FFC-AC07-492D-8511-87E857CF18FB}" type="datetime1">
              <a:rPr lang="nb-NO" smtClean="0"/>
              <a:t>26.03.2020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29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B8B2-423E-44E7-8D4E-75048AA4370B}" type="datetime1">
              <a:rPr lang="nb-NO" smtClean="0"/>
              <a:t>26.03.2020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2383" y="402652"/>
            <a:ext cx="2899321" cy="640916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421" y="402652"/>
            <a:ext cx="8529886" cy="640916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7652-4A9E-49EA-B819-69BA9FDBB3A6}" type="datetime1">
              <a:rPr lang="nb-NO" smtClean="0"/>
              <a:t>26.03.2020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0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A60-8796-4F2E-8C96-A86ED7DBEB77}" type="datetime1">
              <a:rPr lang="nb-NO" smtClean="0"/>
              <a:t>26.03.2020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88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418" y="1885462"/>
            <a:ext cx="11597283" cy="3145935"/>
          </a:xfrm>
        </p:spPr>
        <p:txBody>
          <a:bodyPr anchor="b"/>
          <a:lstStyle>
            <a:lvl1pPr>
              <a:defRPr sz="661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418" y="5061158"/>
            <a:ext cx="11597283" cy="1654373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>
                    <a:tint val="75000"/>
                  </a:schemeClr>
                </a:solidFill>
              </a:defRPr>
            </a:lvl1pPr>
            <a:lvl2pPr marL="50420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53DB-D8BC-4E7F-9928-842C6B1E28C9}" type="datetime1">
              <a:rPr lang="nb-NO" smtClean="0"/>
              <a:t>26.03.2020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628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421" y="2013259"/>
            <a:ext cx="5714603" cy="47985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101" y="2013259"/>
            <a:ext cx="5714603" cy="47985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2C9E-67D5-459A-B244-D85ED3D3F5FE}" type="datetime1">
              <a:rPr lang="nb-NO" smtClean="0"/>
              <a:t>26.03.2020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6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172" y="402652"/>
            <a:ext cx="11597283" cy="146180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173" y="1853949"/>
            <a:ext cx="5688341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173" y="2762541"/>
            <a:ext cx="5688341" cy="40632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7101" y="1853949"/>
            <a:ext cx="5716354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7101" y="2762541"/>
            <a:ext cx="5716354" cy="40632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A5EF-F1E3-4FC4-88D8-3B9FE7AAE307}" type="datetime1">
              <a:rPr lang="nb-NO" smtClean="0"/>
              <a:t>26.03.2020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383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D6CC-E5EA-42BD-8C7F-C38087D9D7F1}" type="datetime1">
              <a:rPr lang="nb-NO" smtClean="0"/>
              <a:t>26.03.2020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657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BC3A-113C-4F21-87EB-99183F5D5E29}" type="datetime1">
              <a:rPr lang="nb-NO" smtClean="0"/>
              <a:t>26.03.2020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34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173" y="504190"/>
            <a:ext cx="4336725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6354" y="1088911"/>
            <a:ext cx="6807101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173" y="2268855"/>
            <a:ext cx="4336725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1FE-1DBF-492A-B031-DE7B491AF9C5}" type="datetime1">
              <a:rPr lang="nb-NO" smtClean="0"/>
              <a:t>26.03.2020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47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173" y="504190"/>
            <a:ext cx="4336725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6354" y="1088911"/>
            <a:ext cx="6807101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173" y="2268855"/>
            <a:ext cx="4336725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9478-0C40-43DC-BB98-FC36515DB460}" type="datetime1">
              <a:rPr lang="nb-NO" smtClean="0"/>
              <a:t>26.03.2020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4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421" y="402652"/>
            <a:ext cx="11597283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421" y="2013259"/>
            <a:ext cx="11597283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421" y="7009642"/>
            <a:ext cx="3025378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9423-5CFB-4E09-989E-D85EC80D9899}" type="datetime1">
              <a:rPr lang="nb-NO" smtClean="0"/>
              <a:t>26.03.2020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029" y="7009642"/>
            <a:ext cx="453806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6326" y="7009642"/>
            <a:ext cx="3025378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4CB7C-197C-F34F-B612-B0A0EB10C5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50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016/S0920-4105(01)00147-4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6/S0920-4105(01)00147-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6/S0920-4105(01)00147-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6/S0920-4105(01)00147-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6/S0920-4105(01)00147-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2118/178197-MS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Pf7wiPPim4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WAzj9WoOyI?start=270&amp;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i.org/10.2118/194240-P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0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i.org/10.2118/178862-M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i.org/10.2118/199587-M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2118/119660-MS" TargetMode="Externa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118/178862-MS" TargetMode="External"/><Relationship Id="rId3" Type="http://schemas.openxmlformats.org/officeDocument/2006/relationships/hyperlink" Target="https://doi.org/10.1016/S0920-4105(01)00147-4" TargetMode="External"/><Relationship Id="rId7" Type="http://schemas.openxmlformats.org/officeDocument/2006/relationships/hyperlink" Target="https://doi.org/10.2118/199587-MS" TargetMode="External"/><Relationship Id="rId2" Type="http://schemas.openxmlformats.org/officeDocument/2006/relationships/hyperlink" Target="https://doi.org/10.2514/4.10565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2118/194240-PA" TargetMode="External"/><Relationship Id="rId5" Type="http://schemas.openxmlformats.org/officeDocument/2006/relationships/hyperlink" Target="https://doi.org/10.1002/9781118925935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doi.org/10.2118/178197-MS" TargetMode="External"/><Relationship Id="rId9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oi.org/10.2118/198907-PA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doi.org/10.2118/163492-P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2118/119660-MS" TargetMode="External"/><Relationship Id="rId5" Type="http://schemas.openxmlformats.org/officeDocument/2006/relationships/hyperlink" Target="https://doi.org/10.4236/gm.2014.41005" TargetMode="External"/><Relationship Id="rId4" Type="http://schemas.openxmlformats.org/officeDocument/2006/relationships/hyperlink" Target="https://doi.org/10.1016/j.petlm.2019.12.00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y drilling is…">
            <a:extLst>
              <a:ext uri="{FF2B5EF4-FFF2-40B4-BE49-F238E27FC236}">
                <a16:creationId xmlns:a16="http://schemas.microsoft.com/office/drawing/2014/main" id="{70F418F8-64B8-D44D-9EAE-8E02B05BA4E7}"/>
              </a:ext>
            </a:extLst>
          </p:cNvPr>
          <p:cNvSpPr txBox="1"/>
          <p:nvPr/>
        </p:nvSpPr>
        <p:spPr>
          <a:xfrm>
            <a:off x="2571750" y="2846354"/>
            <a:ext cx="9998941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10000" b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US" sz="3200" dirty="0">
                <a:solidFill>
                  <a:srgbClr val="071838"/>
                </a:solidFill>
              </a:rPr>
              <a:t>State of the art of hole cleaning and torque-drag modelling for digital twin simulations and </a:t>
            </a:r>
            <a:r>
              <a:rPr lang="en-US" sz="3200" dirty="0" err="1">
                <a:solidFill>
                  <a:srgbClr val="071838"/>
                </a:solidFill>
              </a:rPr>
              <a:t>optimisation</a:t>
            </a:r>
            <a:r>
              <a:rPr lang="en-US" sz="3200" dirty="0">
                <a:solidFill>
                  <a:srgbClr val="071838"/>
                </a:solidFill>
              </a:rPr>
              <a:t> of drilling operations</a:t>
            </a:r>
            <a:endParaRPr sz="3200" dirty="0">
              <a:solidFill>
                <a:srgbClr val="071838"/>
              </a:solidFill>
              <a:latin typeface="Ubuntu Bold"/>
            </a:endParaRPr>
          </a:p>
        </p:txBody>
      </p:sp>
      <p:sp>
        <p:nvSpPr>
          <p:cNvPr id="19" name="presentation template">
            <a:extLst>
              <a:ext uri="{FF2B5EF4-FFF2-40B4-BE49-F238E27FC236}">
                <a16:creationId xmlns:a16="http://schemas.microsoft.com/office/drawing/2014/main" id="{DD842070-4BC8-0D42-9A40-C6F2826E7DEB}"/>
              </a:ext>
            </a:extLst>
          </p:cNvPr>
          <p:cNvSpPr txBox="1"/>
          <p:nvPr/>
        </p:nvSpPr>
        <p:spPr>
          <a:xfrm>
            <a:off x="2571750" y="4625343"/>
            <a:ext cx="1842171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b="0">
                <a:solidFill>
                  <a:srgbClr val="FFFFFF"/>
                </a:solidFill>
                <a:latin typeface="Ubuntu-Regular"/>
                <a:ea typeface="Ubuntu-Regular"/>
                <a:cs typeface="Ubuntu-Regular"/>
                <a:sym typeface="Ubuntu-Regular"/>
              </a:defRPr>
            </a:lvl1pPr>
          </a:lstStyle>
          <a:p>
            <a:endParaRPr lang="nb-NO" sz="2800" dirty="0">
              <a:solidFill>
                <a:srgbClr val="071838"/>
              </a:solidFill>
            </a:endParaRPr>
          </a:p>
          <a:p>
            <a:r>
              <a:rPr lang="nb-NO" sz="2400" dirty="0">
                <a:solidFill>
                  <a:srgbClr val="FF7E6A"/>
                </a:solidFill>
              </a:rPr>
              <a:t>Christian Berg</a:t>
            </a:r>
            <a:endParaRPr sz="2400" dirty="0">
              <a:solidFill>
                <a:srgbClr val="FF7E6A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A3B6A2-079F-BA4D-AB10-82E84893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91282"/>
            <a:ext cx="1558709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BCC1005-8437-480D-AD11-82621D16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334" y="168048"/>
            <a:ext cx="4359145" cy="13862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1E294-6BF7-4875-9EAD-9700B0FC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601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2571750" y="1874535"/>
            <a:ext cx="8533630" cy="708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2571750" y="2582806"/>
            <a:ext cx="9983788" cy="3885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Drilling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Drilling challenges 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Digital twins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torque and drag, introduction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Cuttings transport, introduction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State of the art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Future?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Summary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988EFBC-5499-4F3B-91F1-634D982E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0ADC1-5CBB-454F-9F37-BBF1F5CF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1829741"/>
            <a:ext cx="11428412" cy="854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8" name="Kelda’s unique…">
            <a:extLst>
              <a:ext uri="{FF2B5EF4-FFF2-40B4-BE49-F238E27FC236}">
                <a16:creationId xmlns:a16="http://schemas.microsoft.com/office/drawing/2014/main" id="{7A109A1C-ED89-4801-B0DF-61F42286A0D5}"/>
              </a:ext>
            </a:extLst>
          </p:cNvPr>
          <p:cNvSpPr txBox="1"/>
          <p:nvPr/>
        </p:nvSpPr>
        <p:spPr>
          <a:xfrm>
            <a:off x="3474306" y="3434663"/>
            <a:ext cx="6497512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Building Digital </a:t>
            </a:r>
            <a:r>
              <a:rPr lang="en-GB" sz="4800" dirty="0">
                <a:solidFill>
                  <a:srgbClr val="FF7E6A"/>
                </a:solidFill>
              </a:rPr>
              <a:t>Twins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4B1884-FC99-4E0F-9DF0-B186FB6A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84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5270500" y="716400"/>
            <a:ext cx="7692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 err="1"/>
              <a:t>Drillstring</a:t>
            </a:r>
            <a:r>
              <a:rPr lang="en-GB" sz="4800" dirty="0"/>
              <a:t> torque </a:t>
            </a:r>
            <a:r>
              <a:rPr lang="en-GB" sz="4800" dirty="0">
                <a:solidFill>
                  <a:srgbClr val="FF7E6A"/>
                </a:solidFill>
              </a:rPr>
              <a:t>and drag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1829741"/>
            <a:ext cx="11428412" cy="854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1CBA71-22DD-4C8E-B1EF-AF6340A8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912" y="2355524"/>
            <a:ext cx="9258300" cy="3667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41A031-D4FD-4BB7-ADAC-E29ACA831EDD}"/>
              </a:ext>
            </a:extLst>
          </p:cNvPr>
          <p:cNvSpPr txBox="1"/>
          <p:nvPr/>
        </p:nvSpPr>
        <p:spPr>
          <a:xfrm>
            <a:off x="2478232" y="6110109"/>
            <a:ext cx="915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Aadnøy</a:t>
            </a:r>
            <a:r>
              <a:rPr lang="en-US" sz="1200" dirty="0"/>
              <a:t>, </a:t>
            </a:r>
            <a:r>
              <a:rPr lang="en-US" sz="1200" dirty="0" err="1"/>
              <a:t>Bernt</a:t>
            </a:r>
            <a:r>
              <a:rPr lang="en-US" sz="1200" dirty="0"/>
              <a:t> S, and </a:t>
            </a:r>
            <a:r>
              <a:rPr lang="en-US" sz="1200" dirty="0" err="1"/>
              <a:t>Ketil</a:t>
            </a:r>
            <a:r>
              <a:rPr lang="en-US" sz="1200" dirty="0"/>
              <a:t> Andersen. ‘Design of Oil Wells Using Analytical Friction Models’. </a:t>
            </a:r>
            <a:r>
              <a:rPr lang="en-US" sz="1200" i="1" dirty="0"/>
              <a:t>Journal of Petroleum Science and Engineering</a:t>
            </a:r>
            <a:r>
              <a:rPr lang="en-US" sz="1200" dirty="0"/>
              <a:t> 32, no. 1 (December 2001): 53–71. </a:t>
            </a:r>
            <a:r>
              <a:rPr lang="en-US" sz="1200" dirty="0">
                <a:hlinkClick r:id="rId5"/>
              </a:rPr>
              <a:t>https://doi.org/10.1016/S0920-4105(01)00147-4</a:t>
            </a:r>
            <a:r>
              <a:rPr lang="en-US" sz="1200" dirty="0"/>
              <a:t>. [3]</a:t>
            </a:r>
          </a:p>
          <a:p>
            <a:endParaRPr lang="nb-NO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0CA08-C105-45C7-98D1-85B1948B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997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5270500" y="716400"/>
            <a:ext cx="7692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 err="1"/>
              <a:t>Drillstring</a:t>
            </a:r>
            <a:r>
              <a:rPr lang="en-GB" sz="4800" dirty="0"/>
              <a:t> torque </a:t>
            </a:r>
            <a:r>
              <a:rPr lang="en-GB" sz="4800" dirty="0">
                <a:solidFill>
                  <a:srgbClr val="FF7E6A"/>
                </a:solidFill>
              </a:rPr>
              <a:t>and drag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1829741"/>
            <a:ext cx="11428412" cy="854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afe &amp; Efficient…">
                <a:extLst>
                  <a:ext uri="{FF2B5EF4-FFF2-40B4-BE49-F238E27FC236}">
                    <a16:creationId xmlns:a16="http://schemas.microsoft.com/office/drawing/2014/main" id="{9C183966-F4BA-44C6-B4B9-9AA601E5A81A}"/>
                  </a:ext>
                </a:extLst>
              </p:cNvPr>
              <p:cNvSpPr txBox="1"/>
              <p:nvPr/>
            </p:nvSpPr>
            <p:spPr>
              <a:xfrm>
                <a:off x="890587" y="1829741"/>
                <a:ext cx="5279303" cy="4904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/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Simplified example</a:t>
                </a: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Force balance for </a:t>
                </a:r>
                <a:r>
                  <a:rPr lang="en-US" sz="2000" dirty="0" err="1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drillstring</a:t>
                </a:r>
                <a:r>
                  <a:rPr lang="en-US" sz="20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 in inclined hole </a:t>
                </a: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nb-NO" sz="2000" b="0" dirty="0">
                    <a:solidFill>
                      <a:srgbClr val="071838"/>
                    </a:solidFill>
                    <a:sym typeface="Helvetic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2</m:t>
                        </m:r>
                      </m:sub>
                    </m:sSub>
                    <m:r>
                      <a:rPr lang="nb-NO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=</m:t>
                    </m:r>
                    <m:sSub>
                      <m:sSubPr>
                        <m:ctrlP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1</m:t>
                        </m:r>
                      </m:sub>
                    </m:sSub>
                    <m:r>
                      <a:rPr lang="nb-NO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+</m:t>
                    </m:r>
                    <m:sSub>
                      <m:sSubPr>
                        <m:ctrlP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𝑔𝑟𝑎𝑣𝑖𝑡𝑦</m:t>
                        </m:r>
                      </m:sub>
                    </m:sSub>
                    <m:r>
                      <a:rPr lang="nb-NO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"/>
                      </a:rPr>
                      <m:t>±</m:t>
                    </m:r>
                    <m:sSub>
                      <m:sSubPr>
                        <m:ctrlP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"/>
                          </a:rPr>
                          <m:t>𝑓𝑟𝑖𝑐𝑡𝑖𝑜𝑛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b="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</p:txBody>
          </p:sp>
        </mc:Choice>
        <mc:Fallback xmlns="">
          <p:sp>
            <p:nvSpPr>
              <p:cNvPr id="9" name="Safe &amp; Efficient…">
                <a:extLst>
                  <a:ext uri="{FF2B5EF4-FFF2-40B4-BE49-F238E27FC236}">
                    <a16:creationId xmlns:a16="http://schemas.microsoft.com/office/drawing/2014/main" id="{9C183966-F4BA-44C6-B4B9-9AA601E5A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87" y="1829741"/>
                <a:ext cx="5279303" cy="4904035"/>
              </a:xfrm>
              <a:prstGeom prst="rect">
                <a:avLst/>
              </a:prstGeom>
              <a:blipFill>
                <a:blip r:embed="rId4"/>
                <a:stretch>
                  <a:fillRect l="-2194" t="-24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C5FDD83-50E3-4319-AFF3-086238972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147" y="2590367"/>
            <a:ext cx="4895850" cy="3324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A9A8D-82A9-41B1-89A0-83E18DE04E93}"/>
              </a:ext>
            </a:extLst>
          </p:cNvPr>
          <p:cNvSpPr txBox="1"/>
          <p:nvPr/>
        </p:nvSpPr>
        <p:spPr>
          <a:xfrm>
            <a:off x="7341217" y="5825416"/>
            <a:ext cx="389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Aadnøy</a:t>
            </a:r>
            <a:r>
              <a:rPr lang="en-US" sz="1200" dirty="0"/>
              <a:t>, </a:t>
            </a:r>
            <a:r>
              <a:rPr lang="en-US" sz="1200" dirty="0" err="1"/>
              <a:t>Bernt</a:t>
            </a:r>
            <a:r>
              <a:rPr lang="en-US" sz="1200" dirty="0"/>
              <a:t> S, and </a:t>
            </a:r>
            <a:r>
              <a:rPr lang="en-US" sz="1200" dirty="0" err="1"/>
              <a:t>Ketil</a:t>
            </a:r>
            <a:r>
              <a:rPr lang="en-US" sz="1200" dirty="0"/>
              <a:t> Andersen. ‘Design of Oil Wells Using Analytical Friction Models’. </a:t>
            </a:r>
            <a:r>
              <a:rPr lang="en-US" sz="1200" i="1" dirty="0"/>
              <a:t>Journal of Petroleum Science and Engineering</a:t>
            </a:r>
            <a:r>
              <a:rPr lang="en-US" sz="1200" dirty="0"/>
              <a:t> 32, no. 1 (December 2001): 53–71. </a:t>
            </a:r>
            <a:r>
              <a:rPr lang="en-US" sz="1200" dirty="0">
                <a:hlinkClick r:id="rId6"/>
              </a:rPr>
              <a:t>https://doi.org/10.1016/S0920-4105(01)00147-4</a:t>
            </a:r>
            <a:r>
              <a:rPr lang="en-US" sz="1200" dirty="0"/>
              <a:t>. [3]</a:t>
            </a:r>
          </a:p>
          <a:p>
            <a:endParaRPr lang="nb-NO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FA984-A53A-4C86-A90E-4D01625F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47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/>
              <p:nvPr/>
            </p:nvSpPr>
            <p:spPr>
              <a:xfrm>
                <a:off x="890588" y="1829741"/>
                <a:ext cx="5584390" cy="61018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/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𝐹</m:t>
                          </m:r>
                        </m:e>
                        <m:sub>
                          <m: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2</m:t>
                          </m:r>
                        </m:sub>
                      </m:sSub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sSub>
                        <m:sSubPr>
                          <m:ctrlP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𝐹</m:t>
                          </m:r>
                        </m:e>
                        <m:sub>
                          <m: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1</m:t>
                          </m:r>
                        </m:sub>
                      </m:sSub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+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𝐹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𝑔𝑟𝑎𝑣𝑖𝑡𝑦</m:t>
                          </m:r>
                        </m:sub>
                      </m:sSub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"/>
                        </a:rPr>
                        <m:t>±</m:t>
                      </m:r>
                      <m:sSub>
                        <m:sSubPr>
                          <m:ctrlP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  <m:t>𝐹</m:t>
                          </m:r>
                        </m:e>
                        <m:sub>
                          <m: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  <m:t>𝑓𝑟𝑖𝑐𝑡𝑖𝑜𝑛</m:t>
                          </m:r>
                        </m:sub>
                      </m:sSub>
                    </m:oMath>
                  </m:oMathPara>
                </a14:m>
                <a:endParaRPr lang="nb-NO" sz="2000" b="0" i="0" dirty="0">
                  <a:solidFill>
                    <a:srgbClr val="071838"/>
                  </a:solidFill>
                  <a:latin typeface="Cambria Math" panose="02040503050406030204" pitchFamily="18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b="0" i="0" dirty="0">
                  <a:solidFill>
                    <a:srgbClr val="071838"/>
                  </a:solidFill>
                  <a:latin typeface="Cambria Math" panose="02040503050406030204" pitchFamily="18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𝐹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𝑔𝑟𝑎𝑣𝑖𝑡𝑦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w</m:t>
                      </m:r>
                      <m:r>
                        <a:rPr lang="nb-NO" sz="2000" b="0" i="0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Δs</m:t>
                      </m:r>
                      <m:r>
                        <a:rPr lang="nb-NO" sz="2000" b="0" i="0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g</m:t>
                      </m:r>
                      <m:r>
                        <a:rPr lang="nb-NO" sz="2000" b="0" i="0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cos</m:t>
                      </m:r>
                      <m:r>
                        <a:rPr lang="nb-NO" sz="2000" b="0" i="0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(</m:t>
                      </m:r>
                      <m:r>
                        <a:rPr lang="nb-NO" sz="2000" b="0" i="1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𝛼</m:t>
                      </m:r>
                      <m:r>
                        <a:rPr lang="nb-NO" sz="2000" b="0" i="1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)</m:t>
                      </m:r>
                    </m:oMath>
                  </m:oMathPara>
                </a14:m>
                <a:endParaRPr lang="nb-NO" sz="2000" i="1" dirty="0">
                  <a:solidFill>
                    <a:srgbClr val="071838"/>
                  </a:solidFill>
                  <a:latin typeface="Cambria Math" panose="02040503050406030204" pitchFamily="18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𝑤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−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𝑑𝑟𝑖𝑙𝑙𝑝𝑖𝑝𝑒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𝑤𝑒𝑖𝑔h𝑡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𝑝𝑒𝑟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𝑚𝑒𝑡𝑒𝑟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𝑖𝑛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𝑓𝑙𝑢𝑖𝑑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sz="2000" i="1">
                                  <a:solidFill>
                                    <a:srgbClr val="071838"/>
                                  </a:solidFill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fPr>
                            <m:num>
                              <m:r>
                                <a:rPr lang="nb-NO" sz="2000" i="1">
                                  <a:solidFill>
                                    <a:srgbClr val="071838"/>
                                  </a:solidFill>
                                  <a:latin typeface="Cambria Math" panose="02040503050406030204" pitchFamily="18" charset="0"/>
                                  <a:sym typeface="Helvetica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nb-NO" sz="2000" i="1">
                                  <a:solidFill>
                                    <a:srgbClr val="071838"/>
                                  </a:solidFill>
                                  <a:latin typeface="Cambria Math" panose="02040503050406030204" pitchFamily="18" charset="0"/>
                                  <a:sym typeface="Helvetica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 xmlns:m="http://schemas.openxmlformats.org/officeDocument/2006/math">
                    <m:r>
                      <a:rPr lang="nb-NO" sz="2000" i="1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𝑤</m:t>
                    </m:r>
                    <m:r>
                      <a:rPr lang="nb-NO" sz="2000" i="1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=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nb-NO" sz="20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𝑤</m:t>
                        </m:r>
                      </m:e>
                      <m:sub>
                        <m:r>
                          <a:rPr lang="nb-NO" sz="20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𝑑𝑟𝑖𝑙𝑙𝑠𝑡𝑟𝑖𝑛𝑔</m:t>
                        </m:r>
                      </m:sub>
                    </m:sSub>
                    <m:r>
                      <a:rPr lang="nb-NO" sz="2000" i="1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(1−</m:t>
                    </m:r>
                    <m:f>
                      <m:fPr>
                        <m:ctrlPr>
                          <a:rPr lang="nb-NO" sz="20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sz="20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sym typeface="Helvetica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sym typeface="Helvetica"/>
                              </a:rPr>
                              <m:t>𝜌</m:t>
                            </m:r>
                          </m:e>
                          <m:sub>
                            <m:r>
                              <a:rPr lang="nb-NO" sz="20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sym typeface="Helvetica"/>
                              </a:rPr>
                              <m:t>𝑚𝑢𝑑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sz="20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sym typeface="Helvetica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sym typeface="Helvetica"/>
                              </a:rPr>
                              <m:t>𝜌</m:t>
                            </m:r>
                          </m:e>
                          <m:sub>
                            <m:r>
                              <a:rPr lang="nb-NO" sz="20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sym typeface="Helvetica"/>
                              </a:rPr>
                              <m:t>𝑑𝑟𝑖𝑙𝑙𝑝𝑖𝑝𝑒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nb-NO" sz="20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)</a:t>
                </a:r>
                <a:endParaRPr lang="nb-NO" sz="2000" i="1" dirty="0">
                  <a:solidFill>
                    <a:srgbClr val="071838"/>
                  </a:solidFill>
                  <a:latin typeface="Cambria Math" panose="02040503050406030204" pitchFamily="18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nb-NO" sz="2000" dirty="0">
                    <a:solidFill>
                      <a:srgbClr val="071838"/>
                    </a:solidFill>
                    <a:latin typeface="Cambria Math" panose="02040503050406030204" pitchFamily="18" charset="0"/>
                    <a:sym typeface="Helvetica"/>
                  </a:rPr>
                  <a:t>Coulomb </a:t>
                </a:r>
                <a:r>
                  <a:rPr lang="en-GB" sz="2000" dirty="0">
                    <a:solidFill>
                      <a:srgbClr val="071838"/>
                    </a:solidFill>
                    <a:latin typeface="Cambria Math" panose="02040503050406030204" pitchFamily="18" charset="0"/>
                    <a:sym typeface="Helvetica"/>
                  </a:rPr>
                  <a:t>friction</a:t>
                </a: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𝐹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𝑓𝑟𝑖𝑐𝑡𝑖𝑜𝑛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𝜇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𝐹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nb-NO" sz="2000" dirty="0">
                  <a:solidFill>
                    <a:srgbClr val="071838"/>
                  </a:solidFill>
                  <a:latin typeface="Cambria Math" panose="02040503050406030204" pitchFamily="18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𝑓𝑟𝑖𝑐𝑡𝑖𝑜𝑛</m:t>
                        </m:r>
                      </m:sub>
                    </m:sSub>
                    <m:r>
                      <a:rPr lang="nb-NO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=</m:t>
                    </m:r>
                    <m:r>
                      <a:rPr lang="nb-NO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𝜇</m:t>
                    </m:r>
                    <m:r>
                      <a:rPr lang="nb-NO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(</m:t>
                    </m:r>
                    <m:r>
                      <a:rPr lang="nb-NO" sz="2000" i="1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𝑤</m:t>
                    </m:r>
                    <m:r>
                      <a:rPr lang="nb-NO" sz="2000" b="0" i="0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 </m:t>
                    </m:r>
                    <m:r>
                      <m:rPr>
                        <m:sty m:val="p"/>
                      </m:rPr>
                      <a:rPr lang="nb-NO" sz="200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Δ</m:t>
                    </m:r>
                    <m:r>
                      <a:rPr lang="nb-NO" sz="2000" i="1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𝑠</m:t>
                    </m:r>
                    <m:r>
                      <a:rPr lang="nb-NO" sz="2000" b="0" i="0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g</m:t>
                    </m:r>
                    <m:r>
                      <a:rPr lang="nb-NO" sz="2000" b="0" i="0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sin</m:t>
                    </m:r>
                    <m:d>
                      <m:dPr>
                        <m:ctrlP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dPr>
                      <m:e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𝛼</m:t>
                        </m:r>
                      </m:e>
                    </m:d>
                  </m:oMath>
                </a14:m>
                <a:r>
                  <a:rPr lang="nb-NO" sz="2000" dirty="0">
                    <a:solidFill>
                      <a:srgbClr val="071838"/>
                    </a:solidFill>
                    <a:latin typeface="Cambria Math" panose="02040503050406030204" pitchFamily="18" charset="0"/>
                    <a:sym typeface="Helvetica"/>
                  </a:rPr>
                  <a:t>)</a:t>
                </a:r>
                <a:endParaRPr lang="nb-NO" sz="2000" i="1" dirty="0">
                  <a:solidFill>
                    <a:srgbClr val="071838"/>
                  </a:solidFill>
                  <a:latin typeface="Cambria Math" panose="02040503050406030204" pitchFamily="18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i="1" dirty="0">
                  <a:solidFill>
                    <a:srgbClr val="071838"/>
                  </a:solidFill>
                  <a:latin typeface="Cambria Math" panose="02040503050406030204" pitchFamily="18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𝐹</m:t>
                          </m:r>
                        </m:e>
                        <m:sub>
                          <m: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2</m:t>
                          </m:r>
                        </m:sub>
                      </m:sSub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sSub>
                        <m:sSubPr>
                          <m:ctrlP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𝐹</m:t>
                          </m:r>
                        </m:e>
                        <m:sub>
                          <m: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1</m:t>
                          </m:r>
                        </m:sub>
                      </m:sSub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+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𝑤</m:t>
                      </m:r>
                      <m:r>
                        <m:rPr>
                          <m:sty m:val="p"/>
                        </m:rPr>
                        <a:rPr lang="nb-NO" sz="200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Δ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𝑔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(</m:t>
                      </m:r>
                      <m:func>
                        <m:funcPr>
                          <m:ctrlP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071838"/>
                                  </a:solidFill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solidFill>
                                    <a:srgbClr val="071838"/>
                                  </a:solidFill>
                                  <a:latin typeface="Cambria Math" panose="02040503050406030204" pitchFamily="18" charset="0"/>
                                  <a:sym typeface="Helvetica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"/>
                        </a:rPr>
                        <m:t>±</m:t>
                      </m:r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"/>
                        </a:rPr>
                        <m:t>𝜇</m:t>
                      </m:r>
                      <m:func>
                        <m:funcPr>
                          <m:ctrlPr>
                            <a:rPr lang="nb-NO" sz="2000" i="1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07183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solidFill>
                                    <a:srgbClr val="07183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elvetica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nb-NO" sz="2000" i="1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</p:txBody>
          </p:sp>
        </mc:Choice>
        <mc:Fallback xmlns="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88" y="1829741"/>
                <a:ext cx="5584390" cy="6101863"/>
              </a:xfrm>
              <a:prstGeom prst="rect">
                <a:avLst/>
              </a:prstGeom>
              <a:blipFill>
                <a:blip r:embed="rId2"/>
                <a:stretch>
                  <a:fillRect l="-174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998C-06EA-4DB9-8362-1FCC59106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147" y="2590367"/>
            <a:ext cx="4895850" cy="3324225"/>
          </a:xfrm>
          <a:prstGeom prst="rect">
            <a:avLst/>
          </a:prstGeom>
        </p:spPr>
      </p:pic>
      <p:sp>
        <p:nvSpPr>
          <p:cNvPr id="7" name="Kelda’s unique…">
            <a:extLst>
              <a:ext uri="{FF2B5EF4-FFF2-40B4-BE49-F238E27FC236}">
                <a16:creationId xmlns:a16="http://schemas.microsoft.com/office/drawing/2014/main" id="{844F3699-7059-4B70-BC80-42A72BF0C41C}"/>
              </a:ext>
            </a:extLst>
          </p:cNvPr>
          <p:cNvSpPr txBox="1"/>
          <p:nvPr/>
        </p:nvSpPr>
        <p:spPr>
          <a:xfrm>
            <a:off x="5270500" y="716400"/>
            <a:ext cx="7692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 err="1"/>
              <a:t>Drillstring</a:t>
            </a:r>
            <a:r>
              <a:rPr lang="en-GB" sz="4800" dirty="0"/>
              <a:t> torque </a:t>
            </a:r>
            <a:r>
              <a:rPr lang="en-GB" sz="4800" dirty="0">
                <a:solidFill>
                  <a:srgbClr val="FF7E6A"/>
                </a:solidFill>
              </a:rPr>
              <a:t>and drag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6BFA8-70BD-49C5-BB8C-3C57F57F9783}"/>
              </a:ext>
            </a:extLst>
          </p:cNvPr>
          <p:cNvSpPr txBox="1"/>
          <p:nvPr/>
        </p:nvSpPr>
        <p:spPr>
          <a:xfrm>
            <a:off x="7341217" y="5825416"/>
            <a:ext cx="389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Aadnøy</a:t>
            </a:r>
            <a:r>
              <a:rPr lang="en-US" sz="1200" dirty="0"/>
              <a:t>, </a:t>
            </a:r>
            <a:r>
              <a:rPr lang="en-US" sz="1200" dirty="0" err="1"/>
              <a:t>Bernt</a:t>
            </a:r>
            <a:r>
              <a:rPr lang="en-US" sz="1200" dirty="0"/>
              <a:t> S, and </a:t>
            </a:r>
            <a:r>
              <a:rPr lang="en-US" sz="1200" dirty="0" err="1"/>
              <a:t>Ketil</a:t>
            </a:r>
            <a:r>
              <a:rPr lang="en-US" sz="1200" dirty="0"/>
              <a:t> Andersen. ‘Design of Oil Wells Using Analytical Friction Models’. </a:t>
            </a:r>
            <a:r>
              <a:rPr lang="en-US" sz="1200" i="1" dirty="0"/>
              <a:t>Journal of Petroleum Science and Engineering</a:t>
            </a:r>
            <a:r>
              <a:rPr lang="en-US" sz="1200" dirty="0"/>
              <a:t> 32, no. 1 (December 2001): 53–71. </a:t>
            </a:r>
            <a:r>
              <a:rPr lang="en-US" sz="1200" dirty="0">
                <a:hlinkClick r:id="rId6"/>
              </a:rPr>
              <a:t>https://doi.org/10.1016/S0920-4105(01)00147-4</a:t>
            </a:r>
            <a:r>
              <a:rPr lang="en-US" sz="1200" dirty="0"/>
              <a:t>. [3]</a:t>
            </a:r>
          </a:p>
          <a:p>
            <a:endParaRPr lang="nb-NO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3D4C4C-E455-406D-A320-21006E76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08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/>
              <p:nvPr/>
            </p:nvSpPr>
            <p:spPr>
              <a:xfrm>
                <a:off x="890588" y="1829741"/>
                <a:ext cx="5584390" cy="63412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/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Similar for Torque</a:t>
                </a: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nb-NO" sz="2000" b="0" dirty="0">
                    <a:solidFill>
                      <a:srgbClr val="071838"/>
                    </a:solidFill>
                    <a:sym typeface="Helvetica"/>
                  </a:rPr>
                  <a:t>	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𝑇</m:t>
                    </m:r>
                    <m:r>
                      <a:rPr lang="nb-NO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=</m:t>
                    </m:r>
                    <m:sSub>
                      <m:sSubPr>
                        <m:ctrlP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𝑟𝐹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𝑓𝑟𝑖𝑐𝑡𝑖𝑜𝑛</m:t>
                        </m:r>
                      </m:sub>
                    </m:sSub>
                  </m:oMath>
                </a14:m>
                <a:endParaRPr lang="nb-NO" sz="2000" b="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nb-NO" sz="2000" dirty="0">
                    <a:solidFill>
                      <a:srgbClr val="071838"/>
                    </a:solidFill>
                    <a:sym typeface="Helvetica"/>
                  </a:rPr>
                  <a:t>	</a:t>
                </a:r>
                <a14:m>
                  <m:oMath xmlns:m="http://schemas.openxmlformats.org/officeDocument/2006/math">
                    <m:r>
                      <a:rPr lang="nb-NO" sz="2000" i="1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𝑇</m:t>
                    </m:r>
                    <m:r>
                      <a:rPr lang="nb-NO" sz="2000" i="1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=</m:t>
                    </m:r>
                  </m:oMath>
                </a14:m>
                <a:r>
                  <a:rPr lang="nb-NO" sz="2000" dirty="0">
                    <a:solidFill>
                      <a:srgbClr val="071838"/>
                    </a:solidFill>
                    <a:sym typeface="Helvetica"/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𝑟</m:t>
                    </m:r>
                    <m:r>
                      <a:rPr lang="nb-NO" sz="2000" i="1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𝜇</m:t>
                    </m:r>
                    <m:r>
                      <a:rPr lang="nb-NO" sz="2000" i="1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(</m:t>
                    </m:r>
                    <m:r>
                      <a:rPr lang="nb-NO" sz="2000" i="1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𝑤</m:t>
                    </m:r>
                    <m:r>
                      <a:rPr lang="nb-NO" sz="200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 </m:t>
                    </m:r>
                    <m:r>
                      <m:rPr>
                        <m:sty m:val="p"/>
                      </m:rPr>
                      <a:rPr lang="nb-NO" sz="200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Δ</m:t>
                    </m:r>
                    <m:r>
                      <a:rPr lang="nb-NO" sz="2000" i="1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𝑠</m:t>
                    </m:r>
                    <m:r>
                      <a:rPr lang="nb-NO" sz="200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 </m:t>
                    </m:r>
                    <m:r>
                      <m:rPr>
                        <m:sty m:val="p"/>
                      </m:rPr>
                      <a:rPr lang="nb-NO" sz="200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g</m:t>
                    </m:r>
                    <m:r>
                      <a:rPr lang="nb-NO" sz="200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 </m:t>
                    </m:r>
                    <m:r>
                      <m:rPr>
                        <m:sty m:val="p"/>
                      </m:rPr>
                      <a:rPr lang="nb-NO" sz="200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sin</m:t>
                    </m:r>
                    <m:d>
                      <m:dPr>
                        <m:ctrlPr>
                          <a:rPr lang="nb-NO" sz="20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dPr>
                      <m:e>
                        <m:r>
                          <a:rPr lang="nb-NO" sz="20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𝛼</m:t>
                        </m:r>
                      </m:e>
                    </m:d>
                  </m:oMath>
                </a14:m>
                <a:r>
                  <a:rPr lang="nb-NO" sz="2000" dirty="0">
                    <a:solidFill>
                      <a:srgbClr val="071838"/>
                    </a:solidFill>
                    <a:latin typeface="Cambria Math" panose="02040503050406030204" pitchFamily="18" charset="0"/>
                    <a:sym typeface="Helvetica"/>
                  </a:rPr>
                  <a:t>)</a:t>
                </a: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Cambria Math" panose="02040503050406030204" pitchFamily="18" charset="0"/>
                  <a:sym typeface="Helvetica"/>
                </a:endParaRPr>
              </a:p>
              <a:p>
                <a:pPr marL="347662" indent="-342900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GB" sz="2000" dirty="0">
                    <a:solidFill>
                      <a:srgbClr val="071838"/>
                    </a:solidFill>
                    <a:latin typeface="Cambria Math" panose="02040503050406030204" pitchFamily="18" charset="0"/>
                    <a:sym typeface="Helvetica"/>
                  </a:rPr>
                  <a:t>Simultaneous hoisting/lowering and rotation</a:t>
                </a:r>
              </a:p>
              <a:p>
                <a:pPr marL="347662" indent="-342900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𝑓𝑟𝑖𝑐𝑡𝑖𝑜𝑛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071838"/>
                    </a:solidFill>
                    <a:latin typeface="Cambria Math" panose="02040503050406030204" pitchFamily="18" charset="0"/>
                    <a:sym typeface="Helvetica"/>
                  </a:rPr>
                  <a:t> has the same magnitude, but has to be decomposed into torque and drag!</a:t>
                </a:r>
              </a:p>
              <a:p>
                <a:pPr marL="461962" lvl="1" algn="r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000" b="0" i="1" smtClean="0">
                                  <a:solidFill>
                                    <a:srgbClr val="071838"/>
                                  </a:solidFill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sz="2000" b="0" i="1" smtClean="0">
                                      <a:solidFill>
                                        <a:srgbClr val="071838"/>
                                      </a:solidFill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</m:ctrlPr>
                                </m:fPr>
                                <m:num>
                                  <m:r>
                                    <a:rPr lang="nb-NO" sz="2000" b="0" i="1" smtClean="0">
                                      <a:solidFill>
                                        <a:srgbClr val="071838"/>
                                      </a:solidFill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𝑇</m:t>
                                  </m:r>
                                  <m:r>
                                    <m:rPr>
                                      <m:nor/>
                                    </m:rPr>
                                    <a:rPr lang="nb-NO" sz="2000" dirty="0">
                                      <a:solidFill>
                                        <a:srgbClr val="071838"/>
                                      </a:solidFill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nb-NO" sz="2000" b="0" i="1" smtClean="0">
                                      <a:solidFill>
                                        <a:srgbClr val="071838"/>
                                      </a:solidFill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2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+</m:t>
                      </m:r>
                      <m:sSubSup>
                        <m:sSubSupPr>
                          <m:ctrlP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𝐹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𝑎𝑥𝑖𝑎𝑙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2</m:t>
                          </m:r>
                        </m:sup>
                      </m:sSubSup>
                      <m:r>
                        <a:rPr lang="nb-NO" sz="2000" b="0" i="1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𝐹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𝑓𝑟𝑖𝑐𝑡𝑖𝑜𝑛</m:t>
                          </m:r>
                        </m:sub>
                        <m:sup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61962" lvl="1" algn="r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61962" lvl="1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𝜂</m:t>
                    </m:r>
                    <m:r>
                      <a:rPr lang="nb-NO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sym typeface="Helvetica"/>
                      </a:rPr>
                      <m:t>=</m:t>
                    </m:r>
                    <m:func>
                      <m:funcPr>
                        <m:ctrlP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nb-NO" sz="2000" b="0" i="1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sym typeface="Helvetic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sym typeface="Helvetica"/>
                              </a:rPr>
                              <m:t>tan</m:t>
                            </m:r>
                          </m:e>
                          <m:sup>
                            <m:r>
                              <a:rPr lang="nb-NO" sz="2000" b="0" i="0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sym typeface="Helvetica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(</m:t>
                        </m:r>
                        <m:f>
                          <m:fPr>
                            <m:ctrlPr>
                              <a:rPr lang="nb-NO" sz="2000" b="0" i="1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sym typeface="Helvetica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sz="2000" b="0" i="1" smtClean="0">
                                    <a:solidFill>
                                      <a:srgbClr val="071838"/>
                                    </a:solidFill>
                                    <a:latin typeface="Cambria Math" panose="02040503050406030204" pitchFamily="18" charset="0"/>
                                    <a:sym typeface="Helvetica"/>
                                  </a:rPr>
                                </m:ctrlPr>
                              </m:sSubPr>
                              <m:e>
                                <m:r>
                                  <a:rPr lang="nb-NO" sz="2000" b="0" i="1" smtClean="0">
                                    <a:solidFill>
                                      <a:srgbClr val="071838"/>
                                    </a:solidFill>
                                    <a:latin typeface="Cambria Math" panose="02040503050406030204" pitchFamily="18" charset="0"/>
                                    <a:sym typeface="Helvetica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solidFill>
                                      <a:srgbClr val="071838"/>
                                    </a:solidFill>
                                    <a:latin typeface="Cambria Math" panose="02040503050406030204" pitchFamily="18" charset="0"/>
                                    <a:sym typeface="Helvetica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sz="2000" b="0" i="1" smtClean="0">
                                    <a:solidFill>
                                      <a:srgbClr val="071838"/>
                                    </a:solidFill>
                                    <a:latin typeface="Cambria Math" panose="02040503050406030204" pitchFamily="18" charset="0"/>
                                    <a:sym typeface="Helvetica"/>
                                  </a:rPr>
                                </m:ctrlPr>
                              </m:sSubPr>
                              <m:e>
                                <m:r>
                                  <a:rPr lang="nb-NO" sz="2000" b="0" i="1" smtClean="0">
                                    <a:solidFill>
                                      <a:srgbClr val="071838"/>
                                    </a:solidFill>
                                    <a:latin typeface="Cambria Math" panose="02040503050406030204" pitchFamily="18" charset="0"/>
                                    <a:sym typeface="Helvetica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solidFill>
                                      <a:srgbClr val="071838"/>
                                    </a:solidFill>
                                    <a:latin typeface="Cambria Math" panose="02040503050406030204" pitchFamily="18" charset="0"/>
                                    <a:sym typeface="Helvetica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  <m:r>
                          <a:rPr lang="nb-NO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)</m:t>
                        </m:r>
                      </m:e>
                    </m:func>
                  </m:oMath>
                </a14:m>
                <a:r>
                  <a:rPr lang="nb-NO" sz="20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	</a:t>
                </a:r>
              </a:p>
              <a:p>
                <a:pPr marL="461962" lvl="1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𝑣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𝑡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rgbClr val="071838"/>
                          </a:solidFill>
                          <a:latin typeface="Cambria Math" panose="02040503050406030204" pitchFamily="18" charset="0"/>
                          <a:sym typeface="Helvetica"/>
                        </a:rPr>
                        <m:t>𝑟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71838"/>
                              </a:solidFill>
                              <a:latin typeface="Cambria Math" panose="02040503050406030204" pitchFamily="18" charset="0"/>
                              <a:sym typeface="Helvetica"/>
                            </a:rPr>
                            <m:t>𝑑𝑟𝑖𝑙𝑙𝑠𝑡𝑟𝑖𝑛𝑔</m:t>
                          </m:r>
                        </m:sub>
                      </m:sSub>
                    </m:oMath>
                  </m:oMathPara>
                </a14:m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</p:txBody>
          </p:sp>
        </mc:Choice>
        <mc:Fallback xmlns="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88" y="1829741"/>
                <a:ext cx="5584390" cy="6341223"/>
              </a:xfrm>
              <a:prstGeom prst="rect">
                <a:avLst/>
              </a:prstGeom>
              <a:blipFill>
                <a:blip r:embed="rId2"/>
                <a:stretch>
                  <a:fillRect l="-2074" t="-192" r="-120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7" name="Kelda’s unique…">
            <a:extLst>
              <a:ext uri="{FF2B5EF4-FFF2-40B4-BE49-F238E27FC236}">
                <a16:creationId xmlns:a16="http://schemas.microsoft.com/office/drawing/2014/main" id="{844F3699-7059-4B70-BC80-42A72BF0C41C}"/>
              </a:ext>
            </a:extLst>
          </p:cNvPr>
          <p:cNvSpPr txBox="1"/>
          <p:nvPr/>
        </p:nvSpPr>
        <p:spPr>
          <a:xfrm>
            <a:off x="5270500" y="716400"/>
            <a:ext cx="7692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 err="1"/>
              <a:t>Drillstring</a:t>
            </a:r>
            <a:r>
              <a:rPr lang="en-GB" sz="4800" dirty="0"/>
              <a:t> torque </a:t>
            </a:r>
            <a:r>
              <a:rPr lang="en-GB" sz="4800" dirty="0">
                <a:solidFill>
                  <a:srgbClr val="FF7E6A"/>
                </a:solidFill>
              </a:rPr>
              <a:t>and drag</a:t>
            </a:r>
            <a:endParaRPr lang="nb-NO" sz="4800" dirty="0">
              <a:solidFill>
                <a:srgbClr val="FF7E6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22B0E-8181-479B-90D0-244818123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361" y="2694997"/>
            <a:ext cx="4638675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0A956-A540-4498-9832-5EC8E2E32214}"/>
              </a:ext>
            </a:extLst>
          </p:cNvPr>
          <p:cNvSpPr txBox="1"/>
          <p:nvPr/>
        </p:nvSpPr>
        <p:spPr>
          <a:xfrm>
            <a:off x="7471845" y="6103317"/>
            <a:ext cx="389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Aadnøy</a:t>
            </a:r>
            <a:r>
              <a:rPr lang="en-US" sz="1200" dirty="0"/>
              <a:t>, </a:t>
            </a:r>
            <a:r>
              <a:rPr lang="en-US" sz="1200" dirty="0" err="1"/>
              <a:t>Bernt</a:t>
            </a:r>
            <a:r>
              <a:rPr lang="en-US" sz="1200" dirty="0"/>
              <a:t> S, and </a:t>
            </a:r>
            <a:r>
              <a:rPr lang="en-US" sz="1200" dirty="0" err="1"/>
              <a:t>Ketil</a:t>
            </a:r>
            <a:r>
              <a:rPr lang="en-US" sz="1200" dirty="0"/>
              <a:t> Andersen. ‘Design of Oil Wells Using Analytical Friction Models’. </a:t>
            </a:r>
            <a:r>
              <a:rPr lang="en-US" sz="1200" i="1" dirty="0"/>
              <a:t>Journal of Petroleum Science and Engineering</a:t>
            </a:r>
            <a:r>
              <a:rPr lang="en-US" sz="1200" dirty="0"/>
              <a:t> 32, no. 1 (December 2001): 53–71. </a:t>
            </a:r>
            <a:r>
              <a:rPr lang="en-US" sz="1200" dirty="0">
                <a:hlinkClick r:id="rId6"/>
              </a:rPr>
              <a:t>https://doi.org/10.1016/S0920-4105(01)00147-4</a:t>
            </a:r>
            <a:r>
              <a:rPr lang="en-US" sz="1200" dirty="0"/>
              <a:t>. [3]</a:t>
            </a:r>
          </a:p>
          <a:p>
            <a:endParaRPr lang="nb-NO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F9595-8198-43FB-BF7C-C62AA760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608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/>
              <p:nvPr/>
            </p:nvSpPr>
            <p:spPr>
              <a:xfrm>
                <a:off x="890587" y="1829741"/>
                <a:ext cx="6189943" cy="64658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/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In reality curves in the well complicate matters </a:t>
                </a: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6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Forces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 not parallel (along a single line)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This results in a net force on the element that can lift the </a:t>
                </a:r>
                <a:r>
                  <a:rPr lang="en-US" sz="1600" dirty="0" err="1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drillstring</a:t>
                </a:r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, and force it into the upper part or side of the wellbore, depending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 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6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Two main approaches</a:t>
                </a: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6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Soft string</a:t>
                </a:r>
              </a:p>
              <a:p>
                <a:pPr marL="1184275" lvl="2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String treated as a non-rigid “cable” or “chain”</a:t>
                </a:r>
              </a:p>
              <a:p>
                <a:pPr marL="1184275" lvl="2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Bending/shear forces in the string neglected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6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6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Stiff string</a:t>
                </a:r>
              </a:p>
              <a:p>
                <a:pPr marL="461962" lvl="1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6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6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61962" lvl="1" algn="r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16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6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16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16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</p:txBody>
          </p:sp>
        </mc:Choice>
        <mc:Fallback xmlns="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87" y="1829741"/>
                <a:ext cx="6189943" cy="6465873"/>
              </a:xfrm>
              <a:prstGeom prst="rect">
                <a:avLst/>
              </a:prstGeom>
              <a:blipFill>
                <a:blip r:embed="rId2"/>
                <a:stretch>
                  <a:fillRect l="-128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7" name="Kelda’s unique…">
            <a:extLst>
              <a:ext uri="{FF2B5EF4-FFF2-40B4-BE49-F238E27FC236}">
                <a16:creationId xmlns:a16="http://schemas.microsoft.com/office/drawing/2014/main" id="{844F3699-7059-4B70-BC80-42A72BF0C41C}"/>
              </a:ext>
            </a:extLst>
          </p:cNvPr>
          <p:cNvSpPr txBox="1"/>
          <p:nvPr/>
        </p:nvSpPr>
        <p:spPr>
          <a:xfrm>
            <a:off x="5270500" y="716400"/>
            <a:ext cx="7692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 err="1"/>
              <a:t>Drillstring</a:t>
            </a:r>
            <a:r>
              <a:rPr lang="en-GB" sz="4800" dirty="0"/>
              <a:t> torque </a:t>
            </a:r>
            <a:r>
              <a:rPr lang="en-GB" sz="4800" dirty="0">
                <a:solidFill>
                  <a:srgbClr val="FF7E6A"/>
                </a:solidFill>
              </a:rPr>
              <a:t>and drag</a:t>
            </a:r>
            <a:endParaRPr lang="nb-NO" sz="4800" dirty="0">
              <a:solidFill>
                <a:srgbClr val="FF7E6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A7553-2C0A-4113-8030-4973F2F3F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658" y="1829741"/>
            <a:ext cx="4248150" cy="3971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3F2FFB-3A6A-4D2E-B3BA-1527D1917283}"/>
              </a:ext>
            </a:extLst>
          </p:cNvPr>
          <p:cNvSpPr txBox="1"/>
          <p:nvPr/>
        </p:nvSpPr>
        <p:spPr>
          <a:xfrm>
            <a:off x="7213899" y="5825416"/>
            <a:ext cx="389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Aadnøy</a:t>
            </a:r>
            <a:r>
              <a:rPr lang="en-US" sz="1200" dirty="0"/>
              <a:t>, </a:t>
            </a:r>
            <a:r>
              <a:rPr lang="en-US" sz="1200" dirty="0" err="1"/>
              <a:t>Bernt</a:t>
            </a:r>
            <a:r>
              <a:rPr lang="en-US" sz="1200" dirty="0"/>
              <a:t> S, and </a:t>
            </a:r>
            <a:r>
              <a:rPr lang="en-US" sz="1200" dirty="0" err="1"/>
              <a:t>Ketil</a:t>
            </a:r>
            <a:r>
              <a:rPr lang="en-US" sz="1200" dirty="0"/>
              <a:t> Andersen. ‘Design of Oil Wells Using Analytical Friction Models’. </a:t>
            </a:r>
            <a:r>
              <a:rPr lang="en-US" sz="1200" i="1" dirty="0"/>
              <a:t>Journal of Petroleum Science and Engineering</a:t>
            </a:r>
            <a:r>
              <a:rPr lang="en-US" sz="1200" dirty="0"/>
              <a:t> 32, no. 1 (December 2001): 53–71. </a:t>
            </a:r>
            <a:r>
              <a:rPr lang="en-US" sz="1200" dirty="0">
                <a:hlinkClick r:id="rId6"/>
              </a:rPr>
              <a:t>https://doi.org/10.1016/S0920-4105(01)00147-4</a:t>
            </a:r>
            <a:r>
              <a:rPr lang="en-US" sz="1200" dirty="0"/>
              <a:t>. [3]</a:t>
            </a:r>
          </a:p>
          <a:p>
            <a:endParaRPr lang="nb-NO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3C420-E7F2-4199-A669-5D15E397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576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7" y="1829741"/>
            <a:ext cx="10276421" cy="5896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If considering soft string, analytical solutions to friction exist [3][4]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Since friction becomes a function of axial forces, the equations have to be integrated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Stiff string models introduce more degrees of freedom and are more computationally expensive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Other factors can be important: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Viscous drag from fluid acting on </a:t>
            </a:r>
            <a:r>
              <a:rPr lang="en-US" sz="20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Tortuosity of wellbore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Buckling of </a:t>
            </a:r>
            <a:r>
              <a:rPr lang="en-US" sz="20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  </a:t>
            </a:r>
          </a:p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>
                <a:sym typeface="Helvetica"/>
              </a:rPr>
              <a:t>												</a:t>
            </a: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7" name="Kelda’s unique…">
            <a:extLst>
              <a:ext uri="{FF2B5EF4-FFF2-40B4-BE49-F238E27FC236}">
                <a16:creationId xmlns:a16="http://schemas.microsoft.com/office/drawing/2014/main" id="{844F3699-7059-4B70-BC80-42A72BF0C41C}"/>
              </a:ext>
            </a:extLst>
          </p:cNvPr>
          <p:cNvSpPr txBox="1"/>
          <p:nvPr/>
        </p:nvSpPr>
        <p:spPr>
          <a:xfrm>
            <a:off x="5270500" y="716400"/>
            <a:ext cx="7692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 err="1"/>
              <a:t>Drillstring</a:t>
            </a:r>
            <a:r>
              <a:rPr lang="en-GB" sz="4800" dirty="0"/>
              <a:t> torque </a:t>
            </a:r>
            <a:r>
              <a:rPr lang="en-GB" sz="4800" dirty="0">
                <a:solidFill>
                  <a:srgbClr val="FF7E6A"/>
                </a:solidFill>
              </a:rPr>
              <a:t>and drag</a:t>
            </a:r>
            <a:endParaRPr lang="nb-NO" sz="4800" dirty="0">
              <a:solidFill>
                <a:srgbClr val="FF7E6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B8B053-5A10-4F95-8A6F-87678B356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747" y="5129899"/>
            <a:ext cx="3929203" cy="10588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4433BB-E86A-4EC3-8225-248DA00D05A4}"/>
              </a:ext>
            </a:extLst>
          </p:cNvPr>
          <p:cNvSpPr txBox="1"/>
          <p:nvPr/>
        </p:nvSpPr>
        <p:spPr>
          <a:xfrm>
            <a:off x="7088555" y="6146896"/>
            <a:ext cx="635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ym typeface="Helvetica"/>
              </a:rPr>
              <a:t>Mirhaj, S. A., E. Kaarstad, and B. S. Aadnoy. “Torque and Drag Modeling; Soft-String versus Stiff-String Models.” In </a:t>
            </a:r>
            <a:r>
              <a:rPr lang="nb-NO" sz="1200" i="1" dirty="0">
                <a:sym typeface="Helvetica"/>
              </a:rPr>
              <a:t>SPE/IADC Middle East Drilling Technology Conference and Exhibition</a:t>
            </a:r>
            <a:r>
              <a:rPr lang="nb-NO" sz="1200" dirty="0">
                <a:sym typeface="Helvetica"/>
              </a:rPr>
              <a:t>. Abu Dhabi, UAE: Society of Petroleum Engineers, 2016. </a:t>
            </a:r>
            <a:r>
              <a:rPr lang="nb-NO" sz="1200" dirty="0">
                <a:sym typeface="Helvetica"/>
                <a:hlinkClick r:id="rId5"/>
              </a:rPr>
              <a:t>https://doi.org/10.2118/178197-MS</a:t>
            </a:r>
            <a:r>
              <a:rPr lang="nb-NO" sz="1200" dirty="0">
                <a:sym typeface="Helvetica"/>
              </a:rPr>
              <a:t>. [5]</a:t>
            </a: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E71DE-3FE3-46F0-B783-4DD21553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891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7" y="1829741"/>
            <a:ext cx="10276421" cy="5495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Dynamics of the </a:t>
            </a:r>
            <a:r>
              <a:rPr lang="en-US" sz="32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endParaRPr lang="en-US" sz="32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804862" lvl="1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Torsional and axial forces are transmitted through the </a:t>
            </a:r>
            <a:r>
              <a:rPr lang="en-US" sz="20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as waves traveling at non-</a:t>
            </a:r>
            <a:r>
              <a:rPr lang="en-US" sz="20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neglible</a:t>
            </a: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speeds. [6]</a:t>
            </a:r>
          </a:p>
          <a:p>
            <a:pPr marL="804862" lvl="1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804862" lvl="1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This leads to many resonance phenomena that can cause problems in operation</a:t>
            </a:r>
          </a:p>
          <a:p>
            <a:pPr marL="1262062" lvl="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Stick slip (torsional resonance)</a:t>
            </a:r>
          </a:p>
          <a:p>
            <a:pPr marL="1262062" lvl="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Bit-bounce (axial resonance)</a:t>
            </a:r>
          </a:p>
          <a:p>
            <a:pPr marL="1262062" lvl="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Whirl (lateral resonances/modal coupling)	</a:t>
            </a:r>
            <a:endParaRPr lang="en-US" sz="14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1719262" lvl="3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Forward</a:t>
            </a:r>
          </a:p>
          <a:p>
            <a:pPr marL="1719262" lvl="3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Backward</a:t>
            </a:r>
          </a:p>
          <a:p>
            <a:pPr marL="1719262" lvl="3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Chaotic 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7" name="Kelda’s unique…">
            <a:extLst>
              <a:ext uri="{FF2B5EF4-FFF2-40B4-BE49-F238E27FC236}">
                <a16:creationId xmlns:a16="http://schemas.microsoft.com/office/drawing/2014/main" id="{844F3699-7059-4B70-BC80-42A72BF0C41C}"/>
              </a:ext>
            </a:extLst>
          </p:cNvPr>
          <p:cNvSpPr txBox="1"/>
          <p:nvPr/>
        </p:nvSpPr>
        <p:spPr>
          <a:xfrm>
            <a:off x="5270500" y="716400"/>
            <a:ext cx="7692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 err="1"/>
              <a:t>Drillstring</a:t>
            </a:r>
            <a:r>
              <a:rPr lang="en-GB" sz="4800" dirty="0"/>
              <a:t> torque </a:t>
            </a:r>
            <a:r>
              <a:rPr lang="en-GB" sz="4800" dirty="0">
                <a:solidFill>
                  <a:srgbClr val="FF7E6A"/>
                </a:solidFill>
              </a:rPr>
              <a:t>and drag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735FF-FEE9-464B-835C-6F0121EE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0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7" y="1829741"/>
            <a:ext cx="10276421" cy="2295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Dynamics of the </a:t>
            </a:r>
            <a:r>
              <a:rPr lang="en-US" sz="32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32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, stick slip</a:t>
            </a:r>
          </a:p>
          <a:p>
            <a:pPr marL="461962" lvl="1" algn="r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7" name="Kelda’s unique…">
            <a:extLst>
              <a:ext uri="{FF2B5EF4-FFF2-40B4-BE49-F238E27FC236}">
                <a16:creationId xmlns:a16="http://schemas.microsoft.com/office/drawing/2014/main" id="{844F3699-7059-4B70-BC80-42A72BF0C41C}"/>
              </a:ext>
            </a:extLst>
          </p:cNvPr>
          <p:cNvSpPr txBox="1"/>
          <p:nvPr/>
        </p:nvSpPr>
        <p:spPr>
          <a:xfrm>
            <a:off x="5270500" y="716400"/>
            <a:ext cx="7692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 err="1"/>
              <a:t>Drillstring</a:t>
            </a:r>
            <a:r>
              <a:rPr lang="en-GB" sz="4800" dirty="0"/>
              <a:t> torque </a:t>
            </a:r>
            <a:r>
              <a:rPr lang="en-GB" sz="4800" dirty="0">
                <a:solidFill>
                  <a:srgbClr val="FF7E6A"/>
                </a:solidFill>
              </a:rPr>
              <a:t>and drag</a:t>
            </a:r>
            <a:endParaRPr lang="nb-NO" sz="4800" dirty="0">
              <a:solidFill>
                <a:srgbClr val="FF7E6A"/>
              </a:solidFill>
            </a:endParaRPr>
          </a:p>
        </p:txBody>
      </p:sp>
      <p:pic>
        <p:nvPicPr>
          <p:cNvPr id="3" name="Online Media 2" title="Stick Slip and vibration animation">
            <a:hlinkClick r:id="" action="ppaction://media"/>
            <a:extLst>
              <a:ext uri="{FF2B5EF4-FFF2-40B4-BE49-F238E27FC236}">
                <a16:creationId xmlns:a16="http://schemas.microsoft.com/office/drawing/2014/main" id="{902FF61E-EBE4-4707-9FA9-145AAFAF3A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75062" y="2977267"/>
            <a:ext cx="6096000" cy="3429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C184C-B295-45B3-9866-89EB9B0E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39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2571750" y="1874535"/>
            <a:ext cx="8533630" cy="708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Overview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2571750" y="2582806"/>
            <a:ext cx="9983788" cy="3885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Drilling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Drilling challenges 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twins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torque and drag, introduction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Cuttings transport, introduction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State of the art</a:t>
            </a:r>
          </a:p>
          <a:p>
            <a:pPr marL="919162" lvl="1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Future?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Summary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988EFBC-5499-4F3B-91F1-634D982E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0ADC1-5CBB-454F-9F37-BBF1F5CF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01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7" y="1829741"/>
            <a:ext cx="10276421" cy="2295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Dynamics of the </a:t>
            </a:r>
            <a:r>
              <a:rPr lang="en-US" sz="32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32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, whirl</a:t>
            </a:r>
          </a:p>
          <a:p>
            <a:pPr marL="461962" lvl="1" algn="r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7" name="Kelda’s unique…">
            <a:extLst>
              <a:ext uri="{FF2B5EF4-FFF2-40B4-BE49-F238E27FC236}">
                <a16:creationId xmlns:a16="http://schemas.microsoft.com/office/drawing/2014/main" id="{844F3699-7059-4B70-BC80-42A72BF0C41C}"/>
              </a:ext>
            </a:extLst>
          </p:cNvPr>
          <p:cNvSpPr txBox="1"/>
          <p:nvPr/>
        </p:nvSpPr>
        <p:spPr>
          <a:xfrm>
            <a:off x="5270500" y="716400"/>
            <a:ext cx="7692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 err="1"/>
              <a:t>Drillstring</a:t>
            </a:r>
            <a:r>
              <a:rPr lang="en-GB" sz="4800" dirty="0"/>
              <a:t> torque </a:t>
            </a:r>
            <a:r>
              <a:rPr lang="en-GB" sz="4800" dirty="0">
                <a:solidFill>
                  <a:srgbClr val="FF7E6A"/>
                </a:solidFill>
              </a:rPr>
              <a:t>and drag</a:t>
            </a:r>
            <a:endParaRPr lang="nb-NO" sz="4800" dirty="0">
              <a:solidFill>
                <a:srgbClr val="FF7E6A"/>
              </a:solidFill>
            </a:endParaRPr>
          </a:p>
        </p:txBody>
      </p:sp>
      <p:pic>
        <p:nvPicPr>
          <p:cNvPr id="2" name="Online Media 1" title="Schlumberger : Shock &amp; Vibration in Drilling Environment">
            <a:hlinkClick r:id="" action="ppaction://media"/>
            <a:extLst>
              <a:ext uri="{FF2B5EF4-FFF2-40B4-BE49-F238E27FC236}">
                <a16:creationId xmlns:a16="http://schemas.microsoft.com/office/drawing/2014/main" id="{58582DEE-7915-4367-B9CA-D4E0F9020B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01356" y="2693872"/>
            <a:ext cx="5955080" cy="44630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3DF6F-4A9F-49FC-943F-F75D312D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30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2571750" y="2582806"/>
            <a:ext cx="9983788" cy="3885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Drilling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Drilling challenges 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Digital twins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 err="1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 torque and drag, introduction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Cuttings transport, introduction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State of the art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Future?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Summary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988EFBC-5499-4F3B-91F1-634D982E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0ADC1-5CBB-454F-9F37-BBF1F5CF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461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3975100" y="716400"/>
            <a:ext cx="89878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Modelling of </a:t>
            </a:r>
            <a:r>
              <a:rPr lang="en-GB" sz="4800" dirty="0">
                <a:solidFill>
                  <a:srgbClr val="FF7E6A"/>
                </a:solidFill>
              </a:rPr>
              <a:t>cuttings transport</a:t>
            </a:r>
            <a:endParaRPr lang="nb-NO" sz="4800" dirty="0">
              <a:solidFill>
                <a:srgbClr val="FF7E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/>
              <p:nvPr/>
            </p:nvSpPr>
            <p:spPr>
              <a:xfrm>
                <a:off x="890588" y="1829741"/>
                <a:ext cx="11428412" cy="4871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/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One of the primary tasks for the drilling fluid is transporting cuttings out of the well</a:t>
                </a: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  For the well, there are three “regions” of cuttings transport phenomena [7]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0-30</a:t>
                </a:r>
                <a:r>
                  <a:rPr lang="en-US" sz="2000" dirty="0">
                    <a:solidFill>
                      <a:srgbClr val="071838"/>
                    </a:solidFill>
                    <a:latin typeface="Ubuntu" panose="020B0504030602030204" pitchFamily="34" charset="0"/>
                    <a:cs typeface="Arial" panose="020B0604020202020204" pitchFamily="34" charset="0"/>
                    <a:sym typeface="Helvetica"/>
                  </a:rPr>
                  <a:t>°</a:t>
                </a:r>
                <a:r>
                  <a:rPr lang="en-US" sz="2000" dirty="0">
                    <a:solidFill>
                      <a:srgbClr val="071838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 inclination (near vertical)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30-60°(intermediate)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60-90°(horizontal)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For near vertical sections, 0-30°, hole cleaning is the easiest as cuttings do not tend to form beds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All cuttings suspended in liquid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Transported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cuttings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Helvetica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𝑙𝑖𝑞𝑢𝑖𝑑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Helvetica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𝑠𝑒𝑡𝑡𝑙𝑖𝑛𝑔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</p:txBody>
          </p:sp>
        </mc:Choice>
        <mc:Fallback xmlns="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88" y="1829741"/>
                <a:ext cx="11428412" cy="4871590"/>
              </a:xfrm>
              <a:prstGeom prst="rect">
                <a:avLst/>
              </a:prstGeom>
              <a:blipFill>
                <a:blip r:embed="rId2"/>
                <a:stretch>
                  <a:fillRect l="-1013" t="-25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6783E-B1FD-4D9F-87B2-E19FF727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860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3975100" y="716400"/>
            <a:ext cx="89878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Modelling of </a:t>
            </a:r>
            <a:r>
              <a:rPr lang="en-GB" sz="4800" dirty="0">
                <a:solidFill>
                  <a:srgbClr val="FF7E6A"/>
                </a:solidFill>
              </a:rPr>
              <a:t>cuttings transport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1829741"/>
            <a:ext cx="11428412" cy="455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For near horizontal sections, 60-90</a:t>
            </a:r>
            <a:r>
              <a:rPr lang="en-US" sz="2000" dirty="0">
                <a:solidFill>
                  <a:srgbClr val="071838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°, cuttings tend to form stable cuttings beds along the wellbore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sym typeface="Helvetica"/>
              </a:rPr>
              <a:t>Nguyen, D. “Mathematical Models off Cuttings Transport &amp; </a:t>
            </a:r>
            <a:br>
              <a:rPr lang="en-US" sz="1200" dirty="0">
                <a:sym typeface="Helvetica"/>
              </a:rPr>
            </a:br>
            <a:r>
              <a:rPr lang="en-US" sz="1200" dirty="0">
                <a:sym typeface="Helvetica"/>
              </a:rPr>
              <a:t>Drilling Fluid Displacement By Cement Slurry In Horizontal Wells.” PhD Thesis, 1997. [8] 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3CD3B3-2C0E-40AE-B2F0-EF321AD4C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07" y="2440437"/>
            <a:ext cx="4335227" cy="25411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B3EBC-686E-40E6-AF05-CD792A9F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647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3975100" y="716400"/>
            <a:ext cx="89878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Modelling of </a:t>
            </a:r>
            <a:r>
              <a:rPr lang="en-GB" sz="4800" dirty="0">
                <a:solidFill>
                  <a:srgbClr val="FF7E6A"/>
                </a:solidFill>
              </a:rPr>
              <a:t>cuttings transport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1829741"/>
            <a:ext cx="11428412" cy="5976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/>
                <a:sym typeface="Helvetica"/>
              </a:rPr>
              <a:t>For intermediary inclinations of 30-60</a:t>
            </a:r>
            <a:r>
              <a:rPr lang="en-US" sz="2000" dirty="0">
                <a:solidFill>
                  <a:srgbClr val="071838"/>
                </a:solidFill>
                <a:latin typeface="Ubuntu" panose="020B0504030602030204"/>
                <a:cs typeface="Arial" panose="020B0604020202020204" pitchFamily="34" charset="0"/>
                <a:sym typeface="Helvetica"/>
              </a:rPr>
              <a:t>° unstable cuttings beds form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/>
                <a:cs typeface="Arial" panose="020B0604020202020204" pitchFamily="34" charset="0"/>
                <a:sym typeface="Helvetica"/>
              </a:rPr>
              <a:t>These beds can cause a “cuttings avalanche” when pumps are stopped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/>
              <a:cs typeface="Arial" panose="020B060402020202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/>
              <a:cs typeface="Arial" panose="020B060402020202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/>
              <a:cs typeface="Arial" panose="020B060402020202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/>
              <a:cs typeface="Arial" panose="020B060402020202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/>
              <a:cs typeface="Arial" panose="020B060402020202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/>
              <a:cs typeface="Arial" panose="020B060402020202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/>
              <a:cs typeface="Arial" panose="020B0604020202020204" pitchFamily="34" charset="0"/>
              <a:sym typeface="Helvetica"/>
            </a:endParaRPr>
          </a:p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200" dirty="0">
              <a:solidFill>
                <a:srgbClr val="071838"/>
              </a:solidFill>
              <a:latin typeface="Ubuntu" panose="020B0504030602030204"/>
              <a:cs typeface="Arial" panose="020B0604020202020204" pitchFamily="34" charset="0"/>
              <a:sym typeface="Helvetica"/>
            </a:endParaRPr>
          </a:p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sym typeface="Helvetica"/>
              </a:rPr>
              <a:t>Pandya, Soham, Ramadan Ahmed, and Subhash Shah. “Wellbore Cleanout in Inclined and Horizontal Wellbores: The Effects of Flow Rate, Fluid Rheology, and Solids Density.” </a:t>
            </a:r>
            <a:r>
              <a:rPr lang="en-US" sz="1200" i="1" dirty="0">
                <a:sym typeface="Helvetica"/>
              </a:rPr>
              <a:t>SPE Drilling &amp; Completion</a:t>
            </a:r>
            <a:r>
              <a:rPr lang="en-US" sz="1200" dirty="0">
                <a:sym typeface="Helvetica"/>
              </a:rPr>
              <a:t> 35, no. 01 (March 1, 2020): 048–068. </a:t>
            </a:r>
            <a:r>
              <a:rPr lang="en-US" sz="1200" dirty="0">
                <a:sym typeface="Helvetica"/>
                <a:hlinkClick r:id="rId2"/>
              </a:rPr>
              <a:t>https://doi.org/10.2118/194240-PA</a:t>
            </a:r>
            <a:r>
              <a:rPr lang="en-US" sz="1200" dirty="0">
                <a:sym typeface="Helvetica"/>
              </a:rPr>
              <a:t>. [7]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/>
              <a:cs typeface="Arial" panose="020B060402020202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/>
                <a:cs typeface="Arial" panose="020B0604020202020204" pitchFamily="34" charset="0"/>
                <a:sym typeface="Helvetica"/>
              </a:rPr>
              <a:t>Cuttings beds, and  high cuttings  concentration will have effect </a:t>
            </a:r>
            <a:r>
              <a:rPr lang="en-US" sz="2000">
                <a:solidFill>
                  <a:srgbClr val="071838"/>
                </a:solidFill>
                <a:latin typeface="Ubuntu" panose="020B0504030602030204"/>
                <a:cs typeface="Arial" panose="020B0604020202020204" pitchFamily="34" charset="0"/>
                <a:sym typeface="Helvetica"/>
              </a:rPr>
              <a:t>on torque/drag </a:t>
            </a:r>
            <a:r>
              <a:rPr lang="en-US" sz="2000" dirty="0">
                <a:solidFill>
                  <a:srgbClr val="071838"/>
                </a:solidFill>
                <a:latin typeface="Ubuntu" panose="020B0504030602030204"/>
                <a:cs typeface="Arial" panose="020B0604020202020204" pitchFamily="34" charset="0"/>
                <a:sym typeface="Helvetica"/>
              </a:rPr>
              <a:t>and hydraulics!</a:t>
            </a:r>
            <a:endParaRPr lang="en-US" sz="1200" dirty="0">
              <a:latin typeface="Ubuntu" panose="020B0504030602030204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D6D96-FDEA-4F22-862B-6CB4E67DD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125" y="2900311"/>
            <a:ext cx="4792711" cy="26802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D8E3B-91CE-4F53-9D51-FAD1E3D2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341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3975100" y="716400"/>
            <a:ext cx="89878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Modelling of </a:t>
            </a:r>
            <a:r>
              <a:rPr lang="en-GB" sz="4800" dirty="0">
                <a:solidFill>
                  <a:srgbClr val="FF7E6A"/>
                </a:solidFill>
              </a:rPr>
              <a:t>cuttings transport</a:t>
            </a:r>
            <a:endParaRPr lang="nb-NO" sz="4800" dirty="0">
              <a:solidFill>
                <a:srgbClr val="FF7E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/>
              <p:nvPr/>
            </p:nvSpPr>
            <p:spPr>
              <a:xfrm>
                <a:off x="890588" y="1829741"/>
                <a:ext cx="11428412" cy="53230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/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700" dirty="0">
                    <a:solidFill>
                      <a:srgbClr val="071838"/>
                    </a:solidFill>
                    <a:latin typeface="Ubuntu" panose="020B0504030602030204"/>
                    <a:cs typeface="Arial" panose="020B0604020202020204" pitchFamily="34" charset="0"/>
                    <a:sym typeface="Helvetica"/>
                  </a:rPr>
                  <a:t>If averaging over the cross sectional area, transport of cuttings can be described by a Partial Differential Equation (PDE), representing the conservation of mass for cuttings in the system</a:t>
                </a:r>
              </a:p>
              <a:p>
                <a:pPr marL="461962" lvl="1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700" b="0" dirty="0">
                    <a:solidFill>
                      <a:srgbClr val="071838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Helvetica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</m:ctrlPr>
                      </m:fPr>
                      <m:num>
                        <m:r>
                          <a:rPr lang="en-US" sz="170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𝜕</m:t>
                        </m:r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17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𝜕</m:t>
                        </m:r>
                        <m:r>
                          <a:rPr lang="en-US" sz="17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𝑡</m:t>
                        </m:r>
                      </m:den>
                    </m:f>
                    <m:r>
                      <a:rPr lang="en-US" sz="17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Helvetica"/>
                      </a:rPr>
                      <m:t>+</m:t>
                    </m:r>
                    <m:f>
                      <m:fPr>
                        <m:ctrlPr>
                          <a:rPr lang="en-US" sz="17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</m:ctrlPr>
                      </m:fPr>
                      <m:num>
                        <m:r>
                          <a:rPr lang="en-US" sz="17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𝜕</m:t>
                        </m:r>
                        <m:sSub>
                          <m:sSubPr>
                            <m:ctrlPr>
                              <a:rPr lang="en-US" sz="17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7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sz="17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700" i="1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rgbClr val="07183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1700" i="1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𝜕</m:t>
                        </m:r>
                        <m:r>
                          <a:rPr lang="en-US" sz="17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𝑥</m:t>
                        </m:r>
                      </m:den>
                    </m:f>
                    <m:r>
                      <a:rPr lang="en-US" sz="1700" b="0" i="1" smtClean="0">
                        <a:solidFill>
                          <a:srgbClr val="0718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Helvetica"/>
                      </a:rPr>
                      <m:t>=0</m:t>
                    </m:r>
                  </m:oMath>
                </a14:m>
                <a:endParaRPr lang="en-US" sz="17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461962" lvl="1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804862" lvl="1" indent="-342900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700" dirty="0">
                    <a:solidFill>
                      <a:srgbClr val="071838"/>
                    </a:solidFill>
                    <a:latin typeface="Ubuntu" panose="020B0504030602030204"/>
                    <a:cs typeface="Arial" panose="020B0604020202020204" pitchFamily="34" charset="0"/>
                    <a:sym typeface="Helvetica"/>
                  </a:rPr>
                  <a:t>The transport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𝑣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700" dirty="0">
                    <a:solidFill>
                      <a:srgbClr val="071838"/>
                    </a:solidFill>
                    <a:latin typeface="Ubuntu" panose="020B0504030602030204"/>
                    <a:cs typeface="Arial" panose="020B0604020202020204" pitchFamily="34" charset="0"/>
                    <a:sym typeface="Helvetica"/>
                  </a:rPr>
                  <a:t> is challenging to model in deviated and horizontal wellbores</a:t>
                </a:r>
              </a:p>
              <a:p>
                <a:pPr marL="804862" lvl="1" indent="-342900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804862" lvl="1" indent="-342900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1700" dirty="0">
                  <a:solidFill>
                    <a:srgbClr val="071838"/>
                  </a:solidFill>
                  <a:latin typeface="Ubuntu" panose="020B0504030602030204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1700" dirty="0">
                  <a:solidFill>
                    <a:srgbClr val="071838"/>
                  </a:solidFill>
                  <a:latin typeface="Ubuntu" panose="020B0504030602030204"/>
                  <a:sym typeface="Helvetica"/>
                </a:endParaRPr>
              </a:p>
            </p:txBody>
          </p:sp>
        </mc:Choice>
        <mc:Fallback xmlns="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88" y="1829741"/>
                <a:ext cx="11428412" cy="5323060"/>
              </a:xfrm>
              <a:prstGeom prst="rect">
                <a:avLst/>
              </a:prstGeom>
              <a:blipFill>
                <a:blip r:embed="rId2"/>
                <a:stretch>
                  <a:fillRect t="-1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7334F1B5-21D0-4E74-809C-C41B44EE70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2895972"/>
                  </p:ext>
                </p:extLst>
              </p:nvPr>
            </p:nvGraphicFramePr>
            <p:xfrm>
              <a:off x="1389530" y="4281064"/>
              <a:ext cx="5952564" cy="27576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08579">
                      <a:extLst>
                        <a:ext uri="{9D8B030D-6E8A-4147-A177-3AD203B41FA5}">
                          <a16:colId xmlns:a16="http://schemas.microsoft.com/office/drawing/2014/main" val="3617015235"/>
                        </a:ext>
                      </a:extLst>
                    </a:gridCol>
                    <a:gridCol w="2843985">
                      <a:extLst>
                        <a:ext uri="{9D8B030D-6E8A-4147-A177-3AD203B41FA5}">
                          <a16:colId xmlns:a16="http://schemas.microsoft.com/office/drawing/2014/main" val="12726547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Increase in variable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552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57359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865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660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4246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Eccentricity (pipe at bottom)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241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Rheology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- turbulent       laminar</a:t>
                          </a:r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31342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7334F1B5-21D0-4E74-809C-C41B44EE70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2895972"/>
                  </p:ext>
                </p:extLst>
              </p:nvPr>
            </p:nvGraphicFramePr>
            <p:xfrm>
              <a:off x="1389530" y="4281064"/>
              <a:ext cx="5952564" cy="27576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08579">
                      <a:extLst>
                        <a:ext uri="{9D8B030D-6E8A-4147-A177-3AD203B41FA5}">
                          <a16:colId xmlns:a16="http://schemas.microsoft.com/office/drawing/2014/main" val="3617015235"/>
                        </a:ext>
                      </a:extLst>
                    </a:gridCol>
                    <a:gridCol w="2843985">
                      <a:extLst>
                        <a:ext uri="{9D8B030D-6E8A-4147-A177-3AD203B41FA5}">
                          <a16:colId xmlns:a16="http://schemas.microsoft.com/office/drawing/2014/main" val="1272654728"/>
                        </a:ext>
                      </a:extLst>
                    </a:gridCol>
                  </a:tblGrid>
                  <a:tr h="3939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Increase in variable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5"/>
                          <a:stretch>
                            <a:fillRect l="-109636" t="-6154" r="-857" b="-62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527266"/>
                      </a:ext>
                    </a:extLst>
                  </a:tr>
                  <a:tr h="39395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5"/>
                          <a:stretch>
                            <a:fillRect l="-196" t="-107813" r="-92172" b="-5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5735923"/>
                      </a:ext>
                    </a:extLst>
                  </a:tr>
                  <a:tr h="39395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5"/>
                          <a:stretch>
                            <a:fillRect l="-196" t="-204615" r="-92172" b="-4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865329"/>
                      </a:ext>
                    </a:extLst>
                  </a:tr>
                  <a:tr h="39395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5"/>
                          <a:stretch>
                            <a:fillRect l="-196" t="-304615" r="-92172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660964"/>
                      </a:ext>
                    </a:extLst>
                  </a:tr>
                  <a:tr h="39395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5"/>
                          <a:stretch>
                            <a:fillRect l="-196" t="-404615" r="-92172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4246063"/>
                      </a:ext>
                    </a:extLst>
                  </a:tr>
                  <a:tr h="3939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Eccentricity (pipe at bottom)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241979"/>
                      </a:ext>
                    </a:extLst>
                  </a:tr>
                  <a:tr h="3939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Rheology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- turbulent       laminar</a:t>
                          </a:r>
                          <a:endParaRPr lang="nb-N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31342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9FCA2A-C4E0-48D3-922C-D0F757B144FF}"/>
              </a:ext>
            </a:extLst>
          </p:cNvPr>
          <p:cNvCxnSpPr/>
          <p:nvPr/>
        </p:nvCxnSpPr>
        <p:spPr>
          <a:xfrm flipV="1">
            <a:off x="5818099" y="4751294"/>
            <a:ext cx="0" cy="277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3B34CE-8F9B-4563-923D-ACAC115BAC33}"/>
              </a:ext>
            </a:extLst>
          </p:cNvPr>
          <p:cNvCxnSpPr>
            <a:cxnSpLocks/>
          </p:cNvCxnSpPr>
          <p:nvPr/>
        </p:nvCxnSpPr>
        <p:spPr>
          <a:xfrm>
            <a:off x="5818099" y="5163670"/>
            <a:ext cx="0" cy="295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E6F975-6B55-4B01-82B1-FD57480F3186}"/>
              </a:ext>
            </a:extLst>
          </p:cNvPr>
          <p:cNvCxnSpPr/>
          <p:nvPr/>
        </p:nvCxnSpPr>
        <p:spPr>
          <a:xfrm flipV="1">
            <a:off x="5818100" y="5531222"/>
            <a:ext cx="0" cy="277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461ADB-EE83-4A88-B465-5D53798C9E89}"/>
              </a:ext>
            </a:extLst>
          </p:cNvPr>
          <p:cNvCxnSpPr/>
          <p:nvPr/>
        </p:nvCxnSpPr>
        <p:spPr>
          <a:xfrm flipV="1">
            <a:off x="5818100" y="5898773"/>
            <a:ext cx="0" cy="277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78B368-8A42-41A8-BF48-FAE1599A3181}"/>
              </a:ext>
            </a:extLst>
          </p:cNvPr>
          <p:cNvCxnSpPr>
            <a:cxnSpLocks/>
          </p:cNvCxnSpPr>
          <p:nvPr/>
        </p:nvCxnSpPr>
        <p:spPr>
          <a:xfrm>
            <a:off x="5818100" y="6293225"/>
            <a:ext cx="0" cy="295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F0B557-442F-415F-B172-0E3CBBEA3E21}"/>
              </a:ext>
            </a:extLst>
          </p:cNvPr>
          <p:cNvCxnSpPr/>
          <p:nvPr/>
        </p:nvCxnSpPr>
        <p:spPr>
          <a:xfrm flipV="1">
            <a:off x="6291325" y="6669737"/>
            <a:ext cx="0" cy="277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EC756-5782-4CD7-B50D-DDB04F1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77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3975100" y="716400"/>
            <a:ext cx="89878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Modelling of </a:t>
            </a:r>
            <a:r>
              <a:rPr lang="en-GB" sz="4800" dirty="0">
                <a:solidFill>
                  <a:srgbClr val="FF7E6A"/>
                </a:solidFill>
              </a:rPr>
              <a:t>cuttings transport</a:t>
            </a:r>
            <a:endParaRPr lang="nb-NO" sz="4800" dirty="0">
              <a:solidFill>
                <a:srgbClr val="FF7E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/>
              <p:nvPr/>
            </p:nvSpPr>
            <p:spPr>
              <a:xfrm>
                <a:off x="890588" y="1829741"/>
                <a:ext cx="11428412" cy="80566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/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461962" lvl="1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Ubuntu" panose="020B0504030602030204"/>
                    <a:cs typeface="Arial" panose="020B0604020202020204" pitchFamily="34" charset="0"/>
                    <a:sym typeface="Helvetica"/>
                  </a:rPr>
                  <a:t>Both empirical and first principles based models exist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b="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Ubuntu" panose="020B0504030602030204"/>
                    <a:cs typeface="Arial" panose="020B0604020202020204" pitchFamily="34" charset="0"/>
                    <a:sym typeface="Helvetica"/>
                  </a:rPr>
                  <a:t>Can also be split into multi-layer transport models where the transport velocity for the cuttings bed, near bed suspended particles and fully suspended flow are described by individual velocities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dirty="0">
                    <a:solidFill>
                      <a:srgbClr val="071838"/>
                    </a:solidFill>
                    <a:latin typeface="Ubuntu" panose="020B0504030602030204"/>
                    <a:cs typeface="Arial" panose="020B0604020202020204" pitchFamily="34" charset="0"/>
                    <a:sym typeface="Helvetica"/>
                  </a:rPr>
                  <a:t>Position and rotation of </a:t>
                </a:r>
                <a:r>
                  <a:rPr lang="en-US" sz="2000" dirty="0" err="1">
                    <a:solidFill>
                      <a:srgbClr val="071838"/>
                    </a:solidFill>
                    <a:latin typeface="Ubuntu" panose="020B0504030602030204"/>
                    <a:cs typeface="Arial" panose="020B0604020202020204" pitchFamily="34" charset="0"/>
                    <a:sym typeface="Helvetica"/>
                  </a:rPr>
                  <a:t>drillstring</a:t>
                </a:r>
                <a:r>
                  <a:rPr lang="en-US" sz="2000" dirty="0">
                    <a:solidFill>
                      <a:srgbClr val="071838"/>
                    </a:solidFill>
                    <a:latin typeface="Ubuntu" panose="020B0504030602030204"/>
                    <a:cs typeface="Arial" panose="020B0604020202020204" pitchFamily="34" charset="0"/>
                    <a:sym typeface="Helvetica"/>
                  </a:rPr>
                  <a:t> significantly affect cuttings bed height and transport in deviated and horizontal wellbores, (30-90</a:t>
                </a:r>
                <a:r>
                  <a:rPr lang="en-US" sz="2000" dirty="0">
                    <a:solidFill>
                      <a:srgbClr val="071838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Helvetica"/>
                  </a:rPr>
                  <a:t>°) [9]</a:t>
                </a: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461962" lvl="1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b="0" dirty="0">
                    <a:solidFill>
                      <a:srgbClr val="071838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Helvetica"/>
                  </a:rPr>
                  <a:t>	</a:t>
                </a: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804862" lvl="1" indent="-342900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000" dirty="0">
                  <a:solidFill>
                    <a:srgbClr val="071838"/>
                  </a:solidFill>
                  <a:latin typeface="Ubuntu" panose="020B0504030602030204"/>
                  <a:cs typeface="Arial" panose="020B060402020202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Ubuntu" panose="020B0504030602030204"/>
                  <a:sym typeface="Helvetica"/>
                </a:endParaRPr>
              </a:p>
              <a:p>
                <a:pPr marL="4762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nb-NO" sz="2000" dirty="0">
                  <a:solidFill>
                    <a:srgbClr val="071838"/>
                  </a:solidFill>
                  <a:latin typeface="Ubuntu" panose="020B0504030602030204"/>
                  <a:sym typeface="Helvetica"/>
                </a:endParaRPr>
              </a:p>
            </p:txBody>
          </p:sp>
        </mc:Choice>
        <mc:Fallback xmlns="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88" y="1829741"/>
                <a:ext cx="11428412" cy="8056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0246C9-E3EF-4C8D-A4E1-0CBB827E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6337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2571750" y="2582806"/>
            <a:ext cx="9983788" cy="3885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Drilling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Drilling challenges 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Digital twins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 err="1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 torque and drag, introduction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Cuttings transport, introduction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State of the art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Future?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Summary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988EFBC-5499-4F3B-91F1-634D982E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0ADC1-5CBB-454F-9F37-BBF1F5CF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384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8331200" y="716400"/>
            <a:ext cx="46317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State of </a:t>
            </a:r>
            <a:r>
              <a:rPr lang="en-GB" sz="4800" dirty="0">
                <a:solidFill>
                  <a:srgbClr val="FF7E6A"/>
                </a:solidFill>
              </a:rPr>
              <a:t>the art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75907" y="1908300"/>
            <a:ext cx="11428412" cy="5543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Using torque/drag statics calculations during operation for predicting expected hook load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Deviation from expected torque/drag often caused by hole cleaning challenges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>
                <a:latin typeface="Ubuntu" panose="020B0504030602030204" pitchFamily="34" charset="0"/>
                <a:sym typeface="Helvetica"/>
              </a:rPr>
              <a:t>Cayeux, Eric, Amare Leulseged, Roald Kluge, and Jarle Haga. “Use of a Transient Cuttings Transport Model in the Planning, Monitoring and Post Analysis of Complex Drilling Operations in the North Sea.” In </a:t>
            </a:r>
            <a:r>
              <a:rPr lang="nb-NO" sz="1200" i="1" dirty="0">
                <a:latin typeface="Ubuntu" panose="020B0504030602030204" pitchFamily="34" charset="0"/>
                <a:sym typeface="Helvetica"/>
              </a:rPr>
              <a:t>IADC/SPE Drilling Conference and Exhibition</a:t>
            </a:r>
            <a:r>
              <a:rPr lang="nb-NO" sz="1200" dirty="0">
                <a:latin typeface="Ubuntu" panose="020B0504030602030204" pitchFamily="34" charset="0"/>
                <a:sym typeface="Helvetica"/>
              </a:rPr>
              <a:t>. Fort Worth, Texas, USA: Society of Petroleum Engineers, 2016. </a:t>
            </a:r>
            <a:r>
              <a:rPr lang="nb-NO" sz="1200" dirty="0">
                <a:latin typeface="Ubuntu" panose="020B0504030602030204" pitchFamily="34" charset="0"/>
                <a:sym typeface="Helvetica"/>
                <a:hlinkClick r:id="rId2"/>
              </a:rPr>
              <a:t>https://doi.org/10.2118/178862-MS</a:t>
            </a:r>
            <a:r>
              <a:rPr lang="nb-NO" sz="1200" dirty="0">
                <a:latin typeface="Ubuntu" panose="020B0504030602030204" pitchFamily="34" charset="0"/>
                <a:sym typeface="Helvetica"/>
              </a:rPr>
              <a:t>. [10]</a:t>
            </a: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6" name="Safe &amp; Efficient…">
            <a:extLst>
              <a:ext uri="{FF2B5EF4-FFF2-40B4-BE49-F238E27FC236}">
                <a16:creationId xmlns:a16="http://schemas.microsoft.com/office/drawing/2014/main" id="{40C2085F-FF54-4AB4-BBAF-D04C12D5ADA5}"/>
              </a:ext>
            </a:extLst>
          </p:cNvPr>
          <p:cNvSpPr txBox="1"/>
          <p:nvPr/>
        </p:nvSpPr>
        <p:spPr>
          <a:xfrm>
            <a:off x="890588" y="1829741"/>
            <a:ext cx="11428412" cy="470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87092-0D7E-402B-901A-642CDEE71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188" y="2985227"/>
            <a:ext cx="5150283" cy="27478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C8F4AE-B982-48DD-A330-6FC16E7F2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202" y="2719944"/>
            <a:ext cx="4704237" cy="32421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B8BC0-3A6E-437F-8CCB-309094DF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087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8331200" y="716400"/>
            <a:ext cx="46317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State of </a:t>
            </a:r>
            <a:r>
              <a:rPr lang="en-GB" sz="4800" dirty="0">
                <a:solidFill>
                  <a:srgbClr val="FF7E6A"/>
                </a:solidFill>
              </a:rPr>
              <a:t>the art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75907" y="1908300"/>
            <a:ext cx="11428412" cy="5735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Real time modeling (DTI’s) of cuttings transport to predict hole cleaning conditions is an active research field [9,10,11]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Main challenges is due to complex interactions between cuttings, liquid flow and </a:t>
            </a:r>
            <a:r>
              <a:rPr lang="en-US" sz="17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rotation and position affecting cuttings bed and transport velocities in sections where beds are formed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 err="1">
                <a:latin typeface="Ubuntu" panose="020B0504030602030204" pitchFamily="34" charset="0"/>
                <a:sym typeface="Helvetica"/>
              </a:rPr>
              <a:t>Erge</a:t>
            </a:r>
            <a:r>
              <a:rPr lang="en-US" sz="1200" dirty="0">
                <a:latin typeface="Ubuntu" panose="020B0504030602030204" pitchFamily="34" charset="0"/>
                <a:sym typeface="Helvetica"/>
              </a:rPr>
              <a:t>, </a:t>
            </a:r>
            <a:r>
              <a:rPr lang="en-US" sz="1200" dirty="0" err="1">
                <a:latin typeface="Ubuntu" panose="020B0504030602030204" pitchFamily="34" charset="0"/>
                <a:sym typeface="Helvetica"/>
              </a:rPr>
              <a:t>Oney</a:t>
            </a:r>
            <a:r>
              <a:rPr lang="en-US" sz="1200" dirty="0">
                <a:latin typeface="Ubuntu" panose="020B0504030602030204" pitchFamily="34" charset="0"/>
                <a:sym typeface="Helvetica"/>
              </a:rPr>
              <a:t>, and Eric van Oort. “Modeling Cuttings Transport and Annular Pack-Off Using Local Fluid Velocities with the Effects of </a:t>
            </a:r>
            <a:r>
              <a:rPr lang="en-US" sz="1200" dirty="0" err="1"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1200" dirty="0">
                <a:latin typeface="Ubuntu" panose="020B0504030602030204" pitchFamily="34" charset="0"/>
                <a:sym typeface="Helvetica"/>
              </a:rPr>
              <a:t> Rotation and Eccentricity.” In </a:t>
            </a:r>
            <a:r>
              <a:rPr lang="en-US" sz="1200" i="1" dirty="0">
                <a:latin typeface="Ubuntu" panose="020B0504030602030204" pitchFamily="34" charset="0"/>
                <a:sym typeface="Helvetica"/>
              </a:rPr>
              <a:t>IADC/SPE International Drilling Conference and Exhibition</a:t>
            </a:r>
            <a:r>
              <a:rPr lang="en-US" sz="1200" dirty="0">
                <a:latin typeface="Ubuntu" panose="020B0504030602030204" pitchFamily="34" charset="0"/>
                <a:sym typeface="Helvetica"/>
              </a:rPr>
              <a:t>. Galveston, Texas, USA: Society of Petroleum Engineers, 2020. </a:t>
            </a:r>
            <a:r>
              <a:rPr lang="en-US" sz="1200" dirty="0">
                <a:latin typeface="Ubuntu" panose="020B0504030602030204" pitchFamily="34" charset="0"/>
                <a:sym typeface="Helvetica"/>
                <a:hlinkClick r:id="rId2"/>
              </a:rPr>
              <a:t>https://doi.org/10.2118/199587-MS</a:t>
            </a:r>
            <a:r>
              <a:rPr lang="en-US" sz="1200" dirty="0">
                <a:latin typeface="Ubuntu" panose="020B0504030602030204" pitchFamily="34" charset="0"/>
                <a:sym typeface="Helvetica"/>
              </a:rPr>
              <a:t>. [9]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6" name="Safe &amp; Efficient…">
            <a:extLst>
              <a:ext uri="{FF2B5EF4-FFF2-40B4-BE49-F238E27FC236}">
                <a16:creationId xmlns:a16="http://schemas.microsoft.com/office/drawing/2014/main" id="{40C2085F-FF54-4AB4-BBAF-D04C12D5ADA5}"/>
              </a:ext>
            </a:extLst>
          </p:cNvPr>
          <p:cNvSpPr txBox="1"/>
          <p:nvPr/>
        </p:nvSpPr>
        <p:spPr>
          <a:xfrm>
            <a:off x="890588" y="1829741"/>
            <a:ext cx="11428412" cy="470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B8072-CE73-4E09-9797-394F42DD5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07" y="3281785"/>
            <a:ext cx="4853182" cy="24513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F98EBD-EA4F-49C3-8283-F9C5AD7B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253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10287000" y="716400"/>
            <a:ext cx="26759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Drilling 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1829741"/>
            <a:ext cx="5387974" cy="4998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Drilling fluid, “mud” is circulated continuously down the drill string, cooling the bit and transporting cuttings to the surface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rotation provided by </a:t>
            </a:r>
            <a:r>
              <a:rPr lang="en-US" sz="19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topdrive</a:t>
            </a: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Bit rotation provided by the </a:t>
            </a:r>
            <a:r>
              <a:rPr lang="en-US" sz="19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topdrive</a:t>
            </a: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and mud motor if one is installed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supported by </a:t>
            </a:r>
            <a:r>
              <a:rPr lang="en-US" sz="19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drawworks</a:t>
            </a: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Weight on bit provided by </a:t>
            </a:r>
            <a:r>
              <a:rPr lang="en-US" sz="19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mass and gravity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E49F10D-35FB-4DB6-AF97-A8292F18D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67563" y="1538427"/>
            <a:ext cx="5423580" cy="49322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0F238-E425-4A77-A120-866D9CD3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30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8331200" y="716400"/>
            <a:ext cx="46317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State of </a:t>
            </a:r>
            <a:r>
              <a:rPr lang="en-GB" sz="4800" dirty="0">
                <a:solidFill>
                  <a:srgbClr val="FF7E6A"/>
                </a:solidFill>
              </a:rPr>
              <a:t>the art</a:t>
            </a:r>
            <a:endParaRPr lang="nb-NO" sz="4800" dirty="0">
              <a:solidFill>
                <a:srgbClr val="FF7E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/>
              <p:nvPr/>
            </p:nvSpPr>
            <p:spPr>
              <a:xfrm>
                <a:off x="890588" y="1594183"/>
                <a:ext cx="11428412" cy="55031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>
                <a:spAutoFit/>
              </a:bodyPr>
              <a:lstStyle/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7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These challenges still require experimental work for increasing understanding of interactions and relation between controlling parameters [8,12,13]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7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Inherently a transient 3D problem considering hydraulics and </a:t>
                </a:r>
                <a:r>
                  <a:rPr lang="en-US" sz="1700" dirty="0" err="1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drillstring</a:t>
                </a:r>
                <a:r>
                  <a:rPr lang="en-US" sz="17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 dynamics </a:t>
                </a: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7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Large range of “reasonable” and unknown parameter values is a challenge with mechanistic models</a:t>
                </a: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7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A very interesting approach is that of using high fidelity Computational Fluid Dynamics (CFD) models to supplement experimental data [13]</a:t>
                </a: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7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Another interesting approach is using Artificial Neural Networks (ANN’s) to represent the complex interactions of controlling parameters to estimate cuttings transport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𝑣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071838"/>
                            </a:solidFill>
                            <a:latin typeface="Cambria Math" panose="02040503050406030204" pitchFamily="18" charset="0"/>
                            <a:sym typeface="Helvetica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7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 where this can be used in a PDE transport model [14,15], especially with using CFD for providing training data</a:t>
                </a:r>
              </a:p>
              <a:p>
                <a:pPr marL="727075" lvl="1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700" dirty="0">
                    <a:solidFill>
                      <a:srgbClr val="071838"/>
                    </a:solidFill>
                    <a:latin typeface="Ubuntu" panose="020B0504030602030204" pitchFamily="34" charset="0"/>
                    <a:sym typeface="Helvetica"/>
                  </a:rPr>
                  <a:t>Hybrid approach where dynamics are handled “conventionally” and non-linear mapping from process conditions by neural-network</a:t>
                </a:r>
              </a:p>
              <a:p>
                <a:pPr marL="269875" indent="-265113">
                  <a:lnSpc>
                    <a:spcPct val="130000"/>
                  </a:lnSpc>
                  <a:buClr>
                    <a:srgbClr val="FF7E6A"/>
                  </a:buClr>
                  <a:buSzPct val="120000"/>
                  <a:buFont typeface="Arial" panose="020B0604020202020204" pitchFamily="34" charset="0"/>
                  <a:buChar char="•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  <a:p>
                <a:pPr marL="461962" lvl="1">
                  <a:lnSpc>
                    <a:spcPct val="130000"/>
                  </a:lnSpc>
                  <a:buClr>
                    <a:srgbClr val="FF7E6A"/>
                  </a:buClr>
                  <a:buSzPct val="120000"/>
                  <a:defRPr sz="34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1700" dirty="0">
                  <a:solidFill>
                    <a:srgbClr val="071838"/>
                  </a:solidFill>
                  <a:latin typeface="Ubuntu" panose="020B0504030602030204" pitchFamily="34" charset="0"/>
                  <a:sym typeface="Helvetica"/>
                </a:endParaRPr>
              </a:p>
            </p:txBody>
          </p:sp>
        </mc:Choice>
        <mc:Fallback xmlns="">
          <p:sp>
            <p:nvSpPr>
              <p:cNvPr id="61" name="Safe &amp; Efficient…">
                <a:extLst>
                  <a:ext uri="{FF2B5EF4-FFF2-40B4-BE49-F238E27FC236}">
                    <a16:creationId xmlns:a16="http://schemas.microsoft.com/office/drawing/2014/main" id="{42CBFB6E-69D7-5E46-AFCE-18B80574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88" y="1594183"/>
                <a:ext cx="11428412" cy="5503173"/>
              </a:xfrm>
              <a:prstGeom prst="rect">
                <a:avLst/>
              </a:prstGeom>
              <a:blipFill>
                <a:blip r:embed="rId2"/>
                <a:stretch>
                  <a:fillRect l="-800" t="-111" r="-69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6" name="Safe &amp; Efficient…">
            <a:extLst>
              <a:ext uri="{FF2B5EF4-FFF2-40B4-BE49-F238E27FC236}">
                <a16:creationId xmlns:a16="http://schemas.microsoft.com/office/drawing/2014/main" id="{40C2085F-FF54-4AB4-BBAF-D04C12D5ADA5}"/>
              </a:ext>
            </a:extLst>
          </p:cNvPr>
          <p:cNvSpPr txBox="1"/>
          <p:nvPr/>
        </p:nvSpPr>
        <p:spPr>
          <a:xfrm>
            <a:off x="890588" y="1829741"/>
            <a:ext cx="11428412" cy="470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918A1A-B28C-4DE3-BE9C-22FB152F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3467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8331200" y="716400"/>
            <a:ext cx="46317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State of </a:t>
            </a:r>
            <a:r>
              <a:rPr lang="en-GB" sz="4800" dirty="0">
                <a:solidFill>
                  <a:srgbClr val="FF7E6A"/>
                </a:solidFill>
              </a:rPr>
              <a:t>the art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75907" y="1908300"/>
            <a:ext cx="6047568" cy="4496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dynamics are commonly modeled to estimate torsional resonance modes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Stick slip problems can be mitigated by soft-torque or soft-speed controllers that limit reflection of torsional waves at surface [16] 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Some of this was enabled through the increased use of variable frequency drives (VFD) for the </a:t>
            </a:r>
            <a:r>
              <a:rPr lang="en-US" sz="17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topdrive</a:t>
            </a: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/>
            </a:r>
            <a:b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</a:b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These controllers are very much examples of success stories with DTP’s and DTI’s</a:t>
            </a:r>
          </a:p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6" name="Safe &amp; Efficient…">
            <a:extLst>
              <a:ext uri="{FF2B5EF4-FFF2-40B4-BE49-F238E27FC236}">
                <a16:creationId xmlns:a16="http://schemas.microsoft.com/office/drawing/2014/main" id="{40C2085F-FF54-4AB4-BBAF-D04C12D5ADA5}"/>
              </a:ext>
            </a:extLst>
          </p:cNvPr>
          <p:cNvSpPr txBox="1"/>
          <p:nvPr/>
        </p:nvSpPr>
        <p:spPr>
          <a:xfrm>
            <a:off x="890588" y="1829741"/>
            <a:ext cx="11428412" cy="470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64C42-7DD5-42D0-9497-070786EFA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052" y="2450858"/>
            <a:ext cx="6298162" cy="3179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BC716D-4A5C-476F-877D-E90399A30E5D}"/>
              </a:ext>
            </a:extLst>
          </p:cNvPr>
          <p:cNvSpPr txBox="1"/>
          <p:nvPr/>
        </p:nvSpPr>
        <p:spPr>
          <a:xfrm>
            <a:off x="7334249" y="5630278"/>
            <a:ext cx="507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Ubuntu" panose="020B0504030602030204"/>
                <a:sym typeface="Helvetica"/>
              </a:rPr>
              <a:t>Kyllingstad</a:t>
            </a:r>
            <a:r>
              <a:rPr lang="en-US" sz="1200" dirty="0">
                <a:latin typeface="Ubuntu" panose="020B0504030602030204"/>
                <a:sym typeface="Helvetica"/>
              </a:rPr>
              <a:t>, Age, and Pal Jacob </a:t>
            </a:r>
            <a:r>
              <a:rPr lang="en-US" sz="1200" dirty="0" err="1">
                <a:latin typeface="Ubuntu" panose="020B0504030602030204"/>
                <a:sym typeface="Helvetica"/>
              </a:rPr>
              <a:t>Nessjøen</a:t>
            </a:r>
            <a:r>
              <a:rPr lang="en-US" sz="1200" dirty="0">
                <a:latin typeface="Ubuntu" panose="020B0504030602030204"/>
                <a:sym typeface="Helvetica"/>
              </a:rPr>
              <a:t>. “A New Stick-Slip Prevention System.” In </a:t>
            </a:r>
            <a:r>
              <a:rPr lang="en-US" sz="1200" i="1" dirty="0">
                <a:latin typeface="Ubuntu" panose="020B0504030602030204"/>
                <a:sym typeface="Helvetica"/>
              </a:rPr>
              <a:t>SPE-119660-MS</a:t>
            </a:r>
            <a:r>
              <a:rPr lang="en-US" sz="1200" dirty="0">
                <a:latin typeface="Ubuntu" panose="020B0504030602030204"/>
                <a:sym typeface="Helvetica"/>
              </a:rPr>
              <a:t>, 14. Amsterdam, The Netherlands: Society of Petroleum Engineers, 2009. </a:t>
            </a:r>
            <a:r>
              <a:rPr lang="en-US" sz="1200" dirty="0">
                <a:latin typeface="Ubuntu" panose="020B0504030602030204"/>
                <a:sym typeface="Helvetica"/>
                <a:hlinkClick r:id="rId5"/>
              </a:rPr>
              <a:t>https://doi.org/10.2118/119660-MS</a:t>
            </a:r>
            <a:r>
              <a:rPr lang="en-US" sz="1200" dirty="0">
                <a:latin typeface="Ubuntu" panose="020B0504030602030204"/>
                <a:sym typeface="Helvetica"/>
              </a:rPr>
              <a:t>. [16]</a:t>
            </a:r>
          </a:p>
          <a:p>
            <a:endParaRPr lang="nb-NO" sz="1200" dirty="0">
              <a:latin typeface="Ubuntu" panose="020B0504030602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3889C-F623-4E93-A9F4-69163065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0623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8331200" y="716400"/>
            <a:ext cx="46317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State of </a:t>
            </a:r>
            <a:r>
              <a:rPr lang="en-GB" sz="4800" dirty="0">
                <a:solidFill>
                  <a:srgbClr val="FF7E6A"/>
                </a:solidFill>
              </a:rPr>
              <a:t>the art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75907" y="1908301"/>
            <a:ext cx="5783973" cy="367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As computers get faster and more parallel, stiff string FEM models can run at speeds where derivative free optimization of </a:t>
            </a:r>
            <a:r>
              <a:rPr lang="en-US" sz="20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bottomhole</a:t>
            </a: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assembly configurations are becoming possible [17]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Modern accelerometers have had a dramatic reduction of size and cost and an increase in accuracy over the last years</a:t>
            </a:r>
          </a:p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6" name="Safe &amp; Efficient…">
            <a:extLst>
              <a:ext uri="{FF2B5EF4-FFF2-40B4-BE49-F238E27FC236}">
                <a16:creationId xmlns:a16="http://schemas.microsoft.com/office/drawing/2014/main" id="{40C2085F-FF54-4AB4-BBAF-D04C12D5ADA5}"/>
              </a:ext>
            </a:extLst>
          </p:cNvPr>
          <p:cNvSpPr txBox="1"/>
          <p:nvPr/>
        </p:nvSpPr>
        <p:spPr>
          <a:xfrm>
            <a:off x="890588" y="1829741"/>
            <a:ext cx="11428412" cy="470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79A8B-6C69-4AB1-B1A4-327A00DAC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912" y="1670383"/>
            <a:ext cx="5061118" cy="4919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07B18C-3C1D-402D-83E2-E9E33A0F0237}"/>
              </a:ext>
            </a:extLst>
          </p:cNvPr>
          <p:cNvSpPr txBox="1"/>
          <p:nvPr/>
        </p:nvSpPr>
        <p:spPr>
          <a:xfrm>
            <a:off x="7081912" y="6549812"/>
            <a:ext cx="549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Ubuntu" panose="020B0504030602030204"/>
                <a:sym typeface="Helvetica"/>
              </a:rPr>
              <a:t>Tianheng</a:t>
            </a:r>
            <a:r>
              <a:rPr lang="en-US" sz="1200" dirty="0">
                <a:latin typeface="Ubuntu" panose="020B0504030602030204"/>
                <a:sym typeface="Helvetica"/>
              </a:rPr>
              <a:t> Feng. “Modeling and Control of </a:t>
            </a:r>
            <a:r>
              <a:rPr lang="en-US" sz="1200" dirty="0" err="1">
                <a:latin typeface="Ubuntu" panose="020B0504030602030204"/>
                <a:sym typeface="Helvetica"/>
              </a:rPr>
              <a:t>Drillstring</a:t>
            </a:r>
            <a:r>
              <a:rPr lang="en-US" sz="1200" dirty="0">
                <a:latin typeface="Ubuntu" panose="020B0504030602030204"/>
                <a:sym typeface="Helvetica"/>
              </a:rPr>
              <a:t> Dynamics for Vibration Suppression.” PhD Thesis, The University of Texas at Austin, 2019. [17]</a:t>
            </a:r>
          </a:p>
          <a:p>
            <a:endParaRPr lang="nb-NO" sz="1200" dirty="0">
              <a:latin typeface="Ubuntu" panose="020B0504030602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2B9F60-4C88-428E-9695-3F4565A8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2820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8331200" y="716400"/>
            <a:ext cx="46317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State of </a:t>
            </a:r>
            <a:r>
              <a:rPr lang="en-GB" sz="4800" dirty="0">
                <a:solidFill>
                  <a:srgbClr val="FF7E6A"/>
                </a:solidFill>
              </a:rPr>
              <a:t>the art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75907" y="2858441"/>
            <a:ext cx="11428412" cy="3802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For drilling, the “product” is the well, and in general the product is not uniform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Wells are different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This pose challenges with typical “data-driven” methods in DTA’s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DTA’s strength can often be datamining and correlation over causality 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Another significant challenge for the drilling industry is the business model used, where different service providers do different tasks on the rig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This restricts the flow of data between for instance mud-engineering, downhole components and drilling.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Especially in the real-time data sense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Traditionally, access to data is restrictive in the drilling industry</a:t>
            </a:r>
            <a:endParaRPr lang="nb-NO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6" name="Safe &amp; Efficient…">
            <a:extLst>
              <a:ext uri="{FF2B5EF4-FFF2-40B4-BE49-F238E27FC236}">
                <a16:creationId xmlns:a16="http://schemas.microsoft.com/office/drawing/2014/main" id="{40C2085F-FF54-4AB4-BBAF-D04C12D5ADA5}"/>
              </a:ext>
            </a:extLst>
          </p:cNvPr>
          <p:cNvSpPr txBox="1"/>
          <p:nvPr/>
        </p:nvSpPr>
        <p:spPr>
          <a:xfrm>
            <a:off x="890588" y="1829741"/>
            <a:ext cx="11428412" cy="1110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32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 aggregates?</a:t>
            </a: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1965A-88F5-411A-8B07-38B19FF4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874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8331200" y="716400"/>
            <a:ext cx="46317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State of </a:t>
            </a:r>
            <a:r>
              <a:rPr lang="en-GB" sz="4800" dirty="0">
                <a:solidFill>
                  <a:srgbClr val="FF7E6A"/>
                </a:solidFill>
              </a:rPr>
              <a:t>the art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2430473"/>
            <a:ext cx="11428412" cy="125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 Aggregates or «mirror worlds» are starting to happen in the drilling industry now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This is about the data, just as much as the models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6" name="Safe &amp; Efficient…">
            <a:extLst>
              <a:ext uri="{FF2B5EF4-FFF2-40B4-BE49-F238E27FC236}">
                <a16:creationId xmlns:a16="http://schemas.microsoft.com/office/drawing/2014/main" id="{40C2085F-FF54-4AB4-BBAF-D04C12D5ADA5}"/>
              </a:ext>
            </a:extLst>
          </p:cNvPr>
          <p:cNvSpPr txBox="1"/>
          <p:nvPr/>
        </p:nvSpPr>
        <p:spPr>
          <a:xfrm>
            <a:off x="890588" y="1829741"/>
            <a:ext cx="11428412" cy="691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32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Future</a:t>
            </a: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70C91-CAE6-4497-99C8-8282A24AF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8" y="3362035"/>
            <a:ext cx="2409168" cy="3443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93A8C-8408-410B-A066-B2CF15F08DE0}"/>
              </a:ext>
            </a:extLst>
          </p:cNvPr>
          <p:cNvSpPr txBox="1"/>
          <p:nvPr/>
        </p:nvSpPr>
        <p:spPr>
          <a:xfrm>
            <a:off x="791744" y="6805242"/>
            <a:ext cx="207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Weatherford </a:t>
            </a:r>
            <a:r>
              <a:rPr lang="nb-NO" dirty="0" err="1"/>
              <a:t>Centro</a:t>
            </a:r>
            <a:endParaRPr lang="nb-NO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C7419D-AF78-4944-B4FF-343F58C40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629" y="3362034"/>
            <a:ext cx="5234329" cy="3443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7F9292-5BBD-44D6-934E-6A3592148A2F}"/>
              </a:ext>
            </a:extLst>
          </p:cNvPr>
          <p:cNvSpPr txBox="1"/>
          <p:nvPr/>
        </p:nvSpPr>
        <p:spPr>
          <a:xfrm>
            <a:off x="3903467" y="6805242"/>
            <a:ext cx="94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Corva.ai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22444-2FF1-41B0-9DB8-47641AAD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3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8331200" y="716400"/>
            <a:ext cx="46317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State of </a:t>
            </a:r>
            <a:r>
              <a:rPr lang="en-GB" sz="4800" dirty="0">
                <a:solidFill>
                  <a:srgbClr val="FF7E6A"/>
                </a:solidFill>
              </a:rPr>
              <a:t>the art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2525509"/>
            <a:ext cx="11428412" cy="870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Parts of the industry are starting to have an open API approach that can </a:t>
            </a:r>
            <a:r>
              <a:rPr lang="en-GB" sz="200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enable this, </a:t>
            </a: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also by companies that are not the biggest players.</a:t>
            </a: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6" name="Safe &amp; Efficient…">
            <a:extLst>
              <a:ext uri="{FF2B5EF4-FFF2-40B4-BE49-F238E27FC236}">
                <a16:creationId xmlns:a16="http://schemas.microsoft.com/office/drawing/2014/main" id="{40C2085F-FF54-4AB4-BBAF-D04C12D5ADA5}"/>
              </a:ext>
            </a:extLst>
          </p:cNvPr>
          <p:cNvSpPr txBox="1"/>
          <p:nvPr/>
        </p:nvSpPr>
        <p:spPr>
          <a:xfrm>
            <a:off x="890588" y="1829741"/>
            <a:ext cx="11428412" cy="691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32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Future</a:t>
            </a: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D0F3A-0849-497F-9BCE-16651AA5F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07" y="3781425"/>
            <a:ext cx="3208338" cy="30564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7CDDD9-6DFC-4524-9AD2-66FCFE84DE3F}"/>
              </a:ext>
            </a:extLst>
          </p:cNvPr>
          <p:cNvSpPr txBox="1"/>
          <p:nvPr/>
        </p:nvSpPr>
        <p:spPr>
          <a:xfrm>
            <a:off x="832109" y="6819380"/>
            <a:ext cx="135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NOV NOVOS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94D7E-AF68-49C3-9DBD-E92A695C2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288" y="3938293"/>
            <a:ext cx="3878922" cy="2323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0F9813-06B4-4237-B460-E1217612A102}"/>
              </a:ext>
            </a:extLst>
          </p:cNvPr>
          <p:cNvSpPr txBox="1"/>
          <p:nvPr/>
        </p:nvSpPr>
        <p:spPr>
          <a:xfrm>
            <a:off x="4656288" y="6382450"/>
            <a:ext cx="152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mhwirth</a:t>
            </a:r>
            <a:r>
              <a:rPr lang="nb-NO" dirty="0"/>
              <a:t> DEAL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E29F7B-5B28-4021-90C3-62F0107E9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3378" y="3888405"/>
            <a:ext cx="4381969" cy="1471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CFF8F9-172E-4FDE-909F-51250F18C0C5}"/>
              </a:ext>
            </a:extLst>
          </p:cNvPr>
          <p:cNvSpPr txBox="1"/>
          <p:nvPr/>
        </p:nvSpPr>
        <p:spPr>
          <a:xfrm>
            <a:off x="8820727" y="519633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Oliasoft</a:t>
            </a:r>
            <a:r>
              <a:rPr lang="nb-NO" dirty="0"/>
              <a:t> API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77E41A-4A02-4311-BCFC-27AE378F2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7841" y="5666357"/>
            <a:ext cx="3116377" cy="11917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567D58-DB32-498A-A759-F40E5E2C474F}"/>
              </a:ext>
            </a:extLst>
          </p:cNvPr>
          <p:cNvSpPr txBox="1"/>
          <p:nvPr/>
        </p:nvSpPr>
        <p:spPr>
          <a:xfrm>
            <a:off x="8820727" y="6879432"/>
            <a:ext cx="231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OpenLab</a:t>
            </a:r>
            <a:r>
              <a:rPr lang="nb-NO" dirty="0"/>
              <a:t> </a:t>
            </a:r>
            <a:r>
              <a:rPr lang="nb-NO" dirty="0" err="1"/>
              <a:t>python</a:t>
            </a:r>
            <a:r>
              <a:rPr lang="nb-NO" dirty="0"/>
              <a:t> </a:t>
            </a:r>
            <a:r>
              <a:rPr lang="nb-NO" dirty="0" err="1"/>
              <a:t>client</a:t>
            </a:r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EE8333-921C-4BE9-81F7-D1E7F2BD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75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9882909" y="686910"/>
            <a:ext cx="2964873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Summary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1009152" y="2018442"/>
            <a:ext cx="10590212" cy="445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34766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Using torque/drag statics calculations to find expected torque/drag and thus diagnose downhole problems works well</a:t>
            </a:r>
          </a:p>
          <a:p>
            <a:pPr marL="34766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GB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34766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Understanding of </a:t>
            </a:r>
            <a:r>
              <a:rPr lang="en-GB" sz="20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torque/drag dynamics can mitigate resonance problems</a:t>
            </a:r>
          </a:p>
          <a:p>
            <a:pPr marL="804862" lvl="1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Stick slip can be mitigated by better </a:t>
            </a:r>
            <a:r>
              <a:rPr lang="en-GB" sz="20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topdrive</a:t>
            </a: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controllers </a:t>
            </a:r>
          </a:p>
          <a:p>
            <a:pPr marL="804862" lvl="1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Optimisation of BHA configurations using stiff string FEM models is possible</a:t>
            </a:r>
          </a:p>
          <a:p>
            <a:pPr marL="804862" lvl="1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Lateral resonance modes can not be detected by surface measurements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GB" sz="2000" i="1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34766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Real time cuttings transport modelling is making progress</a:t>
            </a:r>
          </a:p>
          <a:p>
            <a:pPr marL="804862" lvl="1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Biggest challenge is still large number of uncertain parameters that have a large reasonable range for mechanistic models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6" name="Safe &amp; Efficient…">
            <a:extLst>
              <a:ext uri="{FF2B5EF4-FFF2-40B4-BE49-F238E27FC236}">
                <a16:creationId xmlns:a16="http://schemas.microsoft.com/office/drawing/2014/main" id="{40C2085F-FF54-4AB4-BBAF-D04C12D5ADA5}"/>
              </a:ext>
            </a:extLst>
          </p:cNvPr>
          <p:cNvSpPr txBox="1"/>
          <p:nvPr/>
        </p:nvSpPr>
        <p:spPr>
          <a:xfrm>
            <a:off x="890588" y="1829741"/>
            <a:ext cx="11428412" cy="454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E128F-B2AC-4626-8066-095B116D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753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1009152" y="2387896"/>
            <a:ext cx="10590212" cy="3255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34766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 aggregates (DTA’s) are on the horizon</a:t>
            </a:r>
          </a:p>
          <a:p>
            <a:pPr marL="34766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GB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804862" lvl="1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This is just as much about the data and data analytics as the models</a:t>
            </a:r>
          </a:p>
          <a:p>
            <a:pPr marL="1262062" lvl="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Correlation as interesting as cause</a:t>
            </a:r>
          </a:p>
          <a:p>
            <a:pPr marL="804862" lvl="1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GB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804862" lvl="1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Challenges with this:</a:t>
            </a:r>
          </a:p>
          <a:p>
            <a:pPr marL="1262062" lvl="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Wells are not uniform</a:t>
            </a:r>
          </a:p>
          <a:p>
            <a:pPr marL="1262062" lvl="2" indent="-3429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Data flow is restricted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6" name="Safe &amp; Efficient…">
            <a:extLst>
              <a:ext uri="{FF2B5EF4-FFF2-40B4-BE49-F238E27FC236}">
                <a16:creationId xmlns:a16="http://schemas.microsoft.com/office/drawing/2014/main" id="{40C2085F-FF54-4AB4-BBAF-D04C12D5ADA5}"/>
              </a:ext>
            </a:extLst>
          </p:cNvPr>
          <p:cNvSpPr txBox="1"/>
          <p:nvPr/>
        </p:nvSpPr>
        <p:spPr>
          <a:xfrm>
            <a:off x="890588" y="1829741"/>
            <a:ext cx="11428412" cy="454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sp>
        <p:nvSpPr>
          <p:cNvPr id="7" name="Kelda’s unique…">
            <a:extLst>
              <a:ext uri="{FF2B5EF4-FFF2-40B4-BE49-F238E27FC236}">
                <a16:creationId xmlns:a16="http://schemas.microsoft.com/office/drawing/2014/main" id="{6B5CECDC-D12A-4E15-95BA-E53DBBC76337}"/>
              </a:ext>
            </a:extLst>
          </p:cNvPr>
          <p:cNvSpPr txBox="1"/>
          <p:nvPr/>
        </p:nvSpPr>
        <p:spPr>
          <a:xfrm>
            <a:off x="9882909" y="686910"/>
            <a:ext cx="2964873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Summary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41B3F0-E4CD-4226-A540-F3B42B3B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198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1323189" y="3154041"/>
            <a:ext cx="10590212" cy="125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The mirror world will not solve all your questions, make you brilliant or teach you Japanese. It will merely rub your nose in the big picture.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i="1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David </a:t>
            </a:r>
            <a:r>
              <a:rPr lang="en-GB" sz="2000" i="1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Gelertner</a:t>
            </a:r>
            <a:r>
              <a:rPr lang="en-GB" sz="2000" i="1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, Mirror Worlds [1]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6" name="Safe &amp; Efficient…">
            <a:extLst>
              <a:ext uri="{FF2B5EF4-FFF2-40B4-BE49-F238E27FC236}">
                <a16:creationId xmlns:a16="http://schemas.microsoft.com/office/drawing/2014/main" id="{40C2085F-FF54-4AB4-BBAF-D04C12D5ADA5}"/>
              </a:ext>
            </a:extLst>
          </p:cNvPr>
          <p:cNvSpPr txBox="1"/>
          <p:nvPr/>
        </p:nvSpPr>
        <p:spPr>
          <a:xfrm>
            <a:off x="890588" y="1829741"/>
            <a:ext cx="11428412" cy="454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6D4FC-FA3C-4126-9415-0C511550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5640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y drilling is…">
            <a:extLst>
              <a:ext uri="{FF2B5EF4-FFF2-40B4-BE49-F238E27FC236}">
                <a16:creationId xmlns:a16="http://schemas.microsoft.com/office/drawing/2014/main" id="{70F418F8-64B8-D44D-9EAE-8E02B05BA4E7}"/>
              </a:ext>
            </a:extLst>
          </p:cNvPr>
          <p:cNvSpPr txBox="1"/>
          <p:nvPr/>
        </p:nvSpPr>
        <p:spPr>
          <a:xfrm>
            <a:off x="2571750" y="3050010"/>
            <a:ext cx="396582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10000" b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nb-NO" sz="6000" dirty="0" err="1">
                <a:solidFill>
                  <a:srgbClr val="071838"/>
                </a:solidFill>
              </a:rPr>
              <a:t>Thank</a:t>
            </a:r>
            <a:r>
              <a:rPr lang="nb-NO" sz="6000" dirty="0">
                <a:solidFill>
                  <a:srgbClr val="071838"/>
                </a:solidFill>
              </a:rPr>
              <a:t> </a:t>
            </a:r>
            <a:r>
              <a:rPr lang="nb-NO" sz="6000" dirty="0" err="1">
                <a:solidFill>
                  <a:srgbClr val="071838"/>
                </a:solidFill>
              </a:rPr>
              <a:t>You</a:t>
            </a:r>
            <a:endParaRPr sz="6000" dirty="0">
              <a:solidFill>
                <a:srgbClr val="071838"/>
              </a:solidFill>
            </a:endParaRPr>
          </a:p>
        </p:txBody>
      </p:sp>
      <p:sp>
        <p:nvSpPr>
          <p:cNvPr id="19" name="presentation template">
            <a:extLst>
              <a:ext uri="{FF2B5EF4-FFF2-40B4-BE49-F238E27FC236}">
                <a16:creationId xmlns:a16="http://schemas.microsoft.com/office/drawing/2014/main" id="{DD842070-4BC8-0D42-9A40-C6F2826E7DEB}"/>
              </a:ext>
            </a:extLst>
          </p:cNvPr>
          <p:cNvSpPr txBox="1"/>
          <p:nvPr/>
        </p:nvSpPr>
        <p:spPr>
          <a:xfrm>
            <a:off x="2571750" y="3979361"/>
            <a:ext cx="149399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b="0">
                <a:solidFill>
                  <a:srgbClr val="FFFFFF"/>
                </a:solidFill>
                <a:latin typeface="Ubuntu-Regular"/>
                <a:ea typeface="Ubuntu-Regular"/>
                <a:cs typeface="Ubuntu-Regular"/>
                <a:sym typeface="Ubuntu-Regular"/>
              </a:defRPr>
            </a:lvl1pPr>
          </a:lstStyle>
          <a:p>
            <a:r>
              <a:rPr lang="nb-NO" sz="2800" dirty="0" err="1">
                <a:solidFill>
                  <a:srgbClr val="FF7E6A"/>
                </a:solidFill>
              </a:rPr>
              <a:t>kelda.no</a:t>
            </a:r>
            <a:endParaRPr sz="2400" dirty="0">
              <a:solidFill>
                <a:srgbClr val="FF7E6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D8A53-8AD7-C644-8076-8FBEEEA5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91282"/>
            <a:ext cx="1558709" cy="73191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12D4FC0-34C3-4307-8B05-C9647E85B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334" y="168048"/>
            <a:ext cx="4359145" cy="13862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E5C4A-ABD7-4699-92C7-30712143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8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7539388" y="716400"/>
            <a:ext cx="5423579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Drilling challenges 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1829741"/>
            <a:ext cx="5657994" cy="539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A significant amount of non-productive time (NPT) is attributed to “stuck pipe” 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A significant part of this can be attributed to hole cleaning problems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The limiting factor for the depth of many wells drilled on land is not being able to get “weight on bit”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Using downhole tools that cannot turn when </a:t>
            </a:r>
            <a:r>
              <a:rPr lang="en-US" sz="19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drillsting</a:t>
            </a: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rotates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A significant part of downhole tool failures and pipe failures are dynamic resonance phenomena for the </a:t>
            </a:r>
            <a:r>
              <a:rPr lang="en-US" sz="19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and bottom hole assembly</a:t>
            </a:r>
          </a:p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E49F10D-35FB-4DB6-AF97-A8292F18D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67563" y="1538427"/>
            <a:ext cx="5423580" cy="49322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2C6B12-94D4-4567-85EA-63F16BCB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345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9372600" y="716400"/>
            <a:ext cx="35903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References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75907" y="1922557"/>
            <a:ext cx="11428412" cy="5835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sym typeface="Helvetica"/>
              </a:rPr>
              <a:t>[1] Gelernter, David. </a:t>
            </a:r>
            <a:r>
              <a:rPr lang="en-US" sz="1200" i="1" dirty="0">
                <a:sym typeface="Helvetica"/>
              </a:rPr>
              <a:t>Mirror Worlds or the Day Software Puts the Universe in a Shoebox: How Will It Happen and What It Will Mean</a:t>
            </a:r>
            <a:r>
              <a:rPr lang="en-US" sz="1200" dirty="0">
                <a:sym typeface="Helvetica"/>
              </a:rPr>
              <a:t>. USA: Oxford University Press, Inc., 1991.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sym typeface="Helvetica"/>
              </a:rPr>
              <a:t>[2] </a:t>
            </a:r>
            <a:r>
              <a:rPr lang="nb-NO" sz="1200" dirty="0" err="1">
                <a:sym typeface="Helvetica"/>
              </a:rPr>
              <a:t>Flumerfelt</a:t>
            </a:r>
            <a:r>
              <a:rPr lang="nb-NO" sz="1200" dirty="0">
                <a:sym typeface="Helvetica"/>
              </a:rPr>
              <a:t>, Shannon, Katherine G. Schwartz, Dimitri </a:t>
            </a:r>
            <a:r>
              <a:rPr lang="nb-NO" sz="1200" dirty="0" err="1">
                <a:sym typeface="Helvetica"/>
              </a:rPr>
              <a:t>Mavris</a:t>
            </a:r>
            <a:r>
              <a:rPr lang="nb-NO" sz="1200" dirty="0">
                <a:sym typeface="Helvetica"/>
              </a:rPr>
              <a:t>, and Simon </a:t>
            </a:r>
            <a:r>
              <a:rPr lang="nb-NO" sz="1200" dirty="0" err="1">
                <a:sym typeface="Helvetica"/>
              </a:rPr>
              <a:t>Briceno</a:t>
            </a:r>
            <a:r>
              <a:rPr lang="nb-NO" sz="1200" dirty="0">
                <a:sym typeface="Helvetica"/>
              </a:rPr>
              <a:t>, eds. </a:t>
            </a:r>
            <a:r>
              <a:rPr lang="nb-NO" sz="1200" i="1" dirty="0" err="1">
                <a:sym typeface="Helvetica"/>
              </a:rPr>
              <a:t>Complex</a:t>
            </a:r>
            <a:r>
              <a:rPr lang="nb-NO" sz="1200" i="1" dirty="0">
                <a:sym typeface="Helvetica"/>
              </a:rPr>
              <a:t> Systems Engineering: </a:t>
            </a:r>
            <a:r>
              <a:rPr lang="nb-NO" sz="1200" i="1" dirty="0" err="1">
                <a:sym typeface="Helvetica"/>
              </a:rPr>
              <a:t>Theory</a:t>
            </a:r>
            <a:r>
              <a:rPr lang="nb-NO" sz="1200" i="1" dirty="0">
                <a:sym typeface="Helvetica"/>
              </a:rPr>
              <a:t> and </a:t>
            </a:r>
            <a:r>
              <a:rPr lang="nb-NO" sz="1200" i="1" dirty="0" err="1">
                <a:sym typeface="Helvetica"/>
              </a:rPr>
              <a:t>Practice</a:t>
            </a:r>
            <a:r>
              <a:rPr lang="nb-NO" sz="1200" dirty="0">
                <a:sym typeface="Helvetica"/>
              </a:rPr>
              <a:t>. </a:t>
            </a:r>
            <a:r>
              <a:rPr lang="nb-NO" sz="1200" dirty="0" err="1">
                <a:sym typeface="Helvetica"/>
              </a:rPr>
              <a:t>Reston</a:t>
            </a:r>
            <a:r>
              <a:rPr lang="nb-NO" sz="1200" dirty="0">
                <a:sym typeface="Helvetica"/>
              </a:rPr>
              <a:t>, VA: American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 err="1">
                <a:sym typeface="Helvetica"/>
              </a:rPr>
              <a:t>Institute</a:t>
            </a:r>
            <a:r>
              <a:rPr lang="nb-NO" sz="1200" dirty="0">
                <a:sym typeface="Helvetica"/>
              </a:rPr>
              <a:t> </a:t>
            </a:r>
            <a:r>
              <a:rPr lang="nb-NO" sz="1200" dirty="0" err="1">
                <a:sym typeface="Helvetica"/>
              </a:rPr>
              <a:t>of</a:t>
            </a:r>
            <a:r>
              <a:rPr lang="nb-NO" sz="1200" dirty="0">
                <a:sym typeface="Helvetica"/>
              </a:rPr>
              <a:t> Aeronautics and Astronautics, Inc., 2019. </a:t>
            </a:r>
            <a:r>
              <a:rPr lang="nb-NO" sz="1200" dirty="0">
                <a:sym typeface="Helvetica"/>
                <a:hlinkClick r:id="rId2"/>
              </a:rPr>
              <a:t>https://doi.org/10.2514/4.105654</a:t>
            </a:r>
            <a:r>
              <a:rPr lang="nb-NO" sz="1200" dirty="0">
                <a:sym typeface="Helvetica"/>
              </a:rPr>
              <a:t>.</a:t>
            </a:r>
            <a:endParaRPr lang="en-US" sz="12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latin typeface="Helvetica"/>
                <a:cs typeface="Helvetica"/>
                <a:sym typeface="Helvetica"/>
              </a:rPr>
              <a:t>[3] </a:t>
            </a:r>
            <a:r>
              <a:rPr lang="en-US" sz="1200" dirty="0" err="1">
                <a:latin typeface="Helvetica"/>
                <a:cs typeface="Helvetica"/>
                <a:sym typeface="Helvetica"/>
              </a:rPr>
              <a:t>Aadnøy</a:t>
            </a:r>
            <a:r>
              <a:rPr lang="en-US" sz="1200" dirty="0">
                <a:latin typeface="Helvetica"/>
                <a:cs typeface="Helvetica"/>
                <a:sym typeface="Helvetica"/>
              </a:rPr>
              <a:t>, </a:t>
            </a:r>
            <a:r>
              <a:rPr lang="en-US" sz="1200" dirty="0" err="1">
                <a:latin typeface="Helvetica"/>
                <a:cs typeface="Helvetica"/>
                <a:sym typeface="Helvetica"/>
              </a:rPr>
              <a:t>Bernt</a:t>
            </a:r>
            <a:r>
              <a:rPr lang="en-US" sz="1200" dirty="0">
                <a:latin typeface="Helvetica"/>
                <a:cs typeface="Helvetica"/>
                <a:sym typeface="Helvetica"/>
              </a:rPr>
              <a:t> S, and </a:t>
            </a:r>
            <a:r>
              <a:rPr lang="en-US" sz="1200" dirty="0" err="1">
                <a:latin typeface="Helvetica"/>
                <a:cs typeface="Helvetica"/>
                <a:sym typeface="Helvetica"/>
              </a:rPr>
              <a:t>Ketil</a:t>
            </a:r>
            <a:r>
              <a:rPr lang="en-US" sz="1200" dirty="0">
                <a:latin typeface="Helvetica"/>
                <a:cs typeface="Helvetica"/>
                <a:sym typeface="Helvetica"/>
              </a:rPr>
              <a:t> Andersen. “Design of Oil Wells Using Analytical Friction Models.” Journal of Petroleum Science and Engineering 32, no. 1 (December 2001): 53–71. </a:t>
            </a:r>
            <a:r>
              <a:rPr lang="en-US" sz="1200" dirty="0">
                <a:latin typeface="Helvetica"/>
                <a:cs typeface="Helvetica"/>
                <a:sym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https://doi.org/10.1016/S0920-4105(01)00147-4</a:t>
            </a:r>
            <a:r>
              <a:rPr lang="en-US" sz="1200" dirty="0">
                <a:latin typeface="Helvetica"/>
                <a:cs typeface="Helvetica"/>
                <a:sym typeface="Helvetica"/>
              </a:rPr>
              <a:t>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latin typeface="Helvetica"/>
                <a:cs typeface="Helvetica"/>
                <a:sym typeface="Helvetica"/>
              </a:rPr>
              <a:t>[4] </a:t>
            </a:r>
            <a:r>
              <a:rPr lang="en-US" sz="1200" dirty="0" err="1">
                <a:latin typeface="Helvetica"/>
                <a:cs typeface="Helvetica"/>
                <a:sym typeface="Helvetica"/>
              </a:rPr>
              <a:t>Fazaelizadeh</a:t>
            </a:r>
            <a:r>
              <a:rPr lang="en-US" sz="1200" dirty="0">
                <a:latin typeface="Helvetica"/>
                <a:cs typeface="Helvetica"/>
                <a:sym typeface="Helvetica"/>
              </a:rPr>
              <a:t>, Mohammad. “Real Time Torque and Drag Analysis during Directional Drilling.” PhD Thesis, University of Calgary, 2013.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>
                <a:latin typeface="Helvetica"/>
                <a:cs typeface="Helvetica"/>
                <a:sym typeface="Helvetica"/>
              </a:rPr>
              <a:t>[5] Mirhaj, S. A., E. Kaarstad, and B. S. Aadnoy. “Torque and Drag Modeling; Soft-String versus Stiff-String Models.” In SPE/IADC Middle East Drilling Technology Conference and Exhibition. Abu Dhabi, UAE: Society of Petroleum Engineers, 2016. </a:t>
            </a:r>
            <a:r>
              <a:rPr lang="nb-NO" sz="1200" dirty="0">
                <a:latin typeface="Helvetica"/>
                <a:cs typeface="Helvetica"/>
                <a:sym typeface="Helvetic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https://doi.org/10.2118/178197-MS</a:t>
            </a:r>
            <a:r>
              <a:rPr lang="nb-NO" sz="1200" dirty="0">
                <a:latin typeface="Helvetica"/>
                <a:cs typeface="Helvetica"/>
                <a:sym typeface="Helvetica"/>
              </a:rPr>
              <a:t>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>
                <a:latin typeface="Helvetica"/>
                <a:cs typeface="Helvetica"/>
                <a:sym typeface="Helvetica"/>
              </a:rPr>
              <a:t>[6]</a:t>
            </a:r>
            <a:r>
              <a:rPr lang="en-US" sz="1200" dirty="0">
                <a:latin typeface="Helvetica"/>
                <a:cs typeface="Helvetica"/>
                <a:sym typeface="Helvetica"/>
              </a:rPr>
              <a:t> Chin, W.C. “Wave Propagation in Drilling, Well Logging and Reservoir Applications.” Wave Propagation in Drilling, Well Logging and Reservoir Applications, January 1, 2014, 1–418. </a:t>
            </a:r>
            <a:r>
              <a:rPr lang="en-US" sz="1200" dirty="0">
                <a:latin typeface="Helvetica"/>
                <a:cs typeface="Helvetica"/>
                <a:sym typeface="Helvetic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https://doi.org/10.1002/9781118925935</a:t>
            </a:r>
            <a:r>
              <a:rPr lang="en-US" sz="1200" dirty="0">
                <a:latin typeface="Helvetica"/>
                <a:cs typeface="Helvetica"/>
                <a:sym typeface="Helvetica"/>
              </a:rPr>
              <a:t>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latin typeface="Helvetica"/>
                <a:cs typeface="Helvetica"/>
                <a:sym typeface="Helvetica"/>
              </a:rPr>
              <a:t>[7] Pandya</a:t>
            </a:r>
            <a:r>
              <a:rPr lang="en-US" sz="1200" dirty="0">
                <a:sym typeface="Helvetica"/>
              </a:rPr>
              <a:t>, Soham, Ramadan Ahmed, and Subhash Shah. “Wellbore Cleanout in Inclined and Horizontal Wellbores: The Effects of Flow Rate, Fluid Rheology, and Solids Density.” </a:t>
            </a:r>
            <a:r>
              <a:rPr lang="en-US" sz="1200" i="1" dirty="0">
                <a:sym typeface="Helvetica"/>
              </a:rPr>
              <a:t>SPE Drilling &amp; Completion</a:t>
            </a:r>
            <a:r>
              <a:rPr lang="en-US" sz="1200" dirty="0">
                <a:sym typeface="Helvetica"/>
              </a:rPr>
              <a:t> 35, no. 01 (March 1, 2020): 048–068. </a:t>
            </a:r>
            <a:r>
              <a:rPr lang="en-US" sz="1200" dirty="0">
                <a:sym typeface="Helvetica"/>
                <a:hlinkClick r:id="rId6"/>
              </a:rPr>
              <a:t>https://doi.org/10.2118/194240-PA</a:t>
            </a:r>
            <a:r>
              <a:rPr lang="en-US" sz="1200" dirty="0">
                <a:sym typeface="Helvetica"/>
              </a:rPr>
              <a:t>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sym typeface="Helvetica"/>
              </a:rPr>
              <a:t>[8] Nguyen, D. “Mathematical Models off Cuttings Transport &amp; Drilling Fluid Displacement By Cement Slurry In Horizontal Wells.” PhD Thesis, 1997.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>
                <a:sym typeface="Helvetica"/>
              </a:rPr>
              <a:t>[9] </a:t>
            </a:r>
            <a:r>
              <a:rPr lang="en-US" sz="1200" dirty="0" err="1">
                <a:sym typeface="Helvetica"/>
              </a:rPr>
              <a:t>Erge</a:t>
            </a:r>
            <a:r>
              <a:rPr lang="en-US" sz="1200" dirty="0">
                <a:sym typeface="Helvetica"/>
              </a:rPr>
              <a:t>, </a:t>
            </a:r>
            <a:r>
              <a:rPr lang="en-US" sz="1200" dirty="0" err="1">
                <a:sym typeface="Helvetica"/>
              </a:rPr>
              <a:t>Oney</a:t>
            </a:r>
            <a:r>
              <a:rPr lang="en-US" sz="1200" dirty="0">
                <a:sym typeface="Helvetica"/>
              </a:rPr>
              <a:t>, and Eric van Oort. “Modeling Cuttings Transport and Annular Pack-Off Using Local Fluid Velocities with the Effects of </a:t>
            </a:r>
            <a:r>
              <a:rPr lang="en-US" sz="1200" dirty="0" err="1">
                <a:sym typeface="Helvetica"/>
              </a:rPr>
              <a:t>Drillstring</a:t>
            </a:r>
            <a:r>
              <a:rPr lang="en-US" sz="1200" dirty="0">
                <a:sym typeface="Helvetica"/>
              </a:rPr>
              <a:t> Rotation and Eccentricity.” In </a:t>
            </a:r>
            <a:r>
              <a:rPr lang="en-US" sz="1200" i="1" dirty="0">
                <a:sym typeface="Helvetica"/>
              </a:rPr>
              <a:t>IADC/SPE International Drilling Conference and Exhibition</a:t>
            </a:r>
            <a:r>
              <a:rPr lang="en-US" sz="1200" dirty="0">
                <a:sym typeface="Helvetica"/>
              </a:rPr>
              <a:t>. Galveston, Texas, USA: Society of Petroleum Engineers, 2020. </a:t>
            </a:r>
            <a:r>
              <a:rPr lang="en-US" sz="1200" dirty="0">
                <a:sym typeface="Helvetica"/>
                <a:hlinkClick r:id="rId7"/>
              </a:rPr>
              <a:t>https://doi.org/10.2118/199587-MS</a:t>
            </a:r>
            <a:r>
              <a:rPr lang="en-US" sz="1200" dirty="0">
                <a:sym typeface="Helvetica"/>
              </a:rPr>
              <a:t>.</a:t>
            </a:r>
            <a:endParaRPr lang="nb-NO" sz="1200" dirty="0"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>
                <a:sym typeface="Helvetica"/>
              </a:rPr>
              <a:t>[10]</a:t>
            </a:r>
            <a:r>
              <a:rPr lang="en-US" sz="1200" dirty="0">
                <a:sym typeface="Helvetica"/>
              </a:rPr>
              <a:t> </a:t>
            </a:r>
            <a:r>
              <a:rPr lang="nb-NO" sz="1200" dirty="0" err="1">
                <a:sym typeface="Helvetica"/>
              </a:rPr>
              <a:t>Cayeux</a:t>
            </a:r>
            <a:r>
              <a:rPr lang="nb-NO" sz="1200" dirty="0">
                <a:sym typeface="Helvetica"/>
              </a:rPr>
              <a:t>, Eric, </a:t>
            </a:r>
            <a:r>
              <a:rPr lang="nb-NO" sz="1200" dirty="0" err="1">
                <a:sym typeface="Helvetica"/>
              </a:rPr>
              <a:t>Amare</a:t>
            </a:r>
            <a:r>
              <a:rPr lang="nb-NO" sz="1200" dirty="0">
                <a:sym typeface="Helvetica"/>
              </a:rPr>
              <a:t> </a:t>
            </a:r>
            <a:r>
              <a:rPr lang="nb-NO" sz="1200" dirty="0" err="1">
                <a:sym typeface="Helvetica"/>
              </a:rPr>
              <a:t>Leulseged</a:t>
            </a:r>
            <a:r>
              <a:rPr lang="nb-NO" sz="1200" dirty="0">
                <a:sym typeface="Helvetica"/>
              </a:rPr>
              <a:t>, Roald Kluge, and Jarle Haga. “</a:t>
            </a:r>
            <a:r>
              <a:rPr lang="nb-NO" sz="1200" dirty="0" err="1">
                <a:sym typeface="Helvetica"/>
              </a:rPr>
              <a:t>Use</a:t>
            </a:r>
            <a:r>
              <a:rPr lang="nb-NO" sz="1200" dirty="0">
                <a:sym typeface="Helvetica"/>
              </a:rPr>
              <a:t> </a:t>
            </a:r>
            <a:r>
              <a:rPr lang="nb-NO" sz="1200" dirty="0" err="1">
                <a:sym typeface="Helvetica"/>
              </a:rPr>
              <a:t>of</a:t>
            </a:r>
            <a:r>
              <a:rPr lang="nb-NO" sz="1200" dirty="0">
                <a:sym typeface="Helvetica"/>
              </a:rPr>
              <a:t> a </a:t>
            </a:r>
            <a:r>
              <a:rPr lang="nb-NO" sz="1200" dirty="0" err="1">
                <a:sym typeface="Helvetica"/>
              </a:rPr>
              <a:t>Transient</a:t>
            </a:r>
            <a:r>
              <a:rPr lang="nb-NO" sz="1200" dirty="0">
                <a:sym typeface="Helvetica"/>
              </a:rPr>
              <a:t> </a:t>
            </a:r>
            <a:r>
              <a:rPr lang="nb-NO" sz="1200" dirty="0" err="1">
                <a:sym typeface="Helvetica"/>
              </a:rPr>
              <a:t>Cuttings</a:t>
            </a:r>
            <a:r>
              <a:rPr lang="nb-NO" sz="1200" dirty="0">
                <a:sym typeface="Helvetica"/>
              </a:rPr>
              <a:t> Transport Model in </a:t>
            </a:r>
            <a:r>
              <a:rPr lang="nb-NO" sz="1200" dirty="0" err="1">
                <a:sym typeface="Helvetica"/>
              </a:rPr>
              <a:t>the</a:t>
            </a:r>
            <a:r>
              <a:rPr lang="nb-NO" sz="1200" dirty="0">
                <a:sym typeface="Helvetica"/>
              </a:rPr>
              <a:t> Planning, </a:t>
            </a:r>
            <a:r>
              <a:rPr lang="nb-NO" sz="1200" dirty="0" err="1">
                <a:sym typeface="Helvetica"/>
              </a:rPr>
              <a:t>Monitoring</a:t>
            </a:r>
            <a:r>
              <a:rPr lang="nb-NO" sz="1200" dirty="0">
                <a:sym typeface="Helvetica"/>
              </a:rPr>
              <a:t> and Post Analysis </a:t>
            </a:r>
            <a:r>
              <a:rPr lang="nb-NO" sz="1200" dirty="0" err="1">
                <a:sym typeface="Helvetica"/>
              </a:rPr>
              <a:t>of</a:t>
            </a:r>
            <a:r>
              <a:rPr lang="nb-NO" sz="1200" dirty="0">
                <a:sym typeface="Helvetica"/>
              </a:rPr>
              <a:t> </a:t>
            </a:r>
            <a:r>
              <a:rPr lang="nb-NO" sz="1200" dirty="0" err="1">
                <a:sym typeface="Helvetica"/>
              </a:rPr>
              <a:t>Complex</a:t>
            </a:r>
            <a:r>
              <a:rPr lang="nb-NO" sz="1200" dirty="0">
                <a:sym typeface="Helvetica"/>
              </a:rPr>
              <a:t> Drilling Operations in </a:t>
            </a:r>
            <a:r>
              <a:rPr lang="nb-NO" sz="1200" dirty="0" err="1">
                <a:sym typeface="Helvetica"/>
              </a:rPr>
              <a:t>the</a:t>
            </a:r>
            <a:r>
              <a:rPr lang="nb-NO" sz="1200" dirty="0">
                <a:sym typeface="Helvetica"/>
              </a:rPr>
              <a:t> North Sea.” In </a:t>
            </a:r>
            <a:r>
              <a:rPr lang="nb-NO" sz="1200" i="1" dirty="0">
                <a:sym typeface="Helvetica"/>
              </a:rPr>
              <a:t>IADC/SPE Drilling Conference and Exhibition</a:t>
            </a:r>
            <a:r>
              <a:rPr lang="nb-NO" sz="1200" dirty="0">
                <a:sym typeface="Helvetica"/>
              </a:rPr>
              <a:t>. Fort Worth, Texas, USA: </a:t>
            </a:r>
            <a:r>
              <a:rPr lang="nb-NO" sz="1200" dirty="0" err="1">
                <a:sym typeface="Helvetica"/>
              </a:rPr>
              <a:t>Society</a:t>
            </a:r>
            <a:r>
              <a:rPr lang="nb-NO" sz="1200" dirty="0">
                <a:sym typeface="Helvetica"/>
              </a:rPr>
              <a:t> </a:t>
            </a:r>
            <a:r>
              <a:rPr lang="nb-NO" sz="1200" dirty="0" err="1">
                <a:sym typeface="Helvetica"/>
              </a:rPr>
              <a:t>of</a:t>
            </a:r>
            <a:r>
              <a:rPr lang="nb-NO" sz="1200" dirty="0">
                <a:sym typeface="Helvetica"/>
              </a:rPr>
              <a:t> Petroleum </a:t>
            </a:r>
            <a:r>
              <a:rPr lang="nb-NO" sz="1200" dirty="0" err="1">
                <a:sym typeface="Helvetica"/>
              </a:rPr>
              <a:t>Engineers</a:t>
            </a:r>
            <a:r>
              <a:rPr lang="nb-NO" sz="1200" dirty="0">
                <a:sym typeface="Helvetica"/>
              </a:rPr>
              <a:t>, 2016. </a:t>
            </a:r>
            <a:r>
              <a:rPr lang="nb-NO" sz="1200" dirty="0">
                <a:sym typeface="Helvetica"/>
                <a:hlinkClick r:id="rId8"/>
              </a:rPr>
              <a:t>https://doi.org/10.2118/178862-MS</a:t>
            </a:r>
            <a:r>
              <a:rPr lang="nb-NO" sz="1200" dirty="0">
                <a:sym typeface="Helvetica"/>
              </a:rPr>
              <a:t>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200" dirty="0"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200" dirty="0"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2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2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FF510-1AD4-42B7-B153-B7D8E8CA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936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9372600" y="716400"/>
            <a:ext cx="35903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References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75907" y="2063624"/>
            <a:ext cx="11428412" cy="487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latin typeface="Helvetica"/>
                <a:cs typeface="Helvetica"/>
                <a:sym typeface="Helvetica"/>
              </a:rPr>
              <a:t>[11]</a:t>
            </a:r>
            <a:r>
              <a:rPr lang="nb-NO" sz="1200" dirty="0">
                <a:latin typeface="Helvetica"/>
                <a:cs typeface="Helvetica"/>
                <a:sym typeface="Helvetica"/>
              </a:rPr>
              <a:t> </a:t>
            </a:r>
            <a:r>
              <a:rPr lang="nb-NO" sz="1200" dirty="0">
                <a:sym typeface="Helvetica"/>
              </a:rPr>
              <a:t>Cayeux, Eric, Taiwo Mesagan, Sakti Tanripada, Mohamed Zidan, and Kjell Kåre Fjelde. “Real-Time Evaluation of Hole-Cleaning Conditions With a Transient Cuttings-Transport Model.” </a:t>
            </a:r>
            <a:r>
              <a:rPr lang="nb-NO" sz="1200" i="1" dirty="0">
                <a:sym typeface="Helvetica"/>
              </a:rPr>
              <a:t>SPE Drilling &amp; Completion</a:t>
            </a:r>
            <a:r>
              <a:rPr lang="nb-NO" sz="1200" dirty="0">
                <a:sym typeface="Helvetica"/>
              </a:rPr>
              <a:t> 29, no. 01 (March 1, 2014): 05–21. </a:t>
            </a:r>
            <a:r>
              <a:rPr lang="nb-NO" sz="1200" dirty="0">
                <a:sym typeface="Helvetica"/>
                <a:hlinkClick r:id="rId2"/>
              </a:rPr>
              <a:t>https://doi.org/10.2118/163492-PA</a:t>
            </a:r>
            <a:r>
              <a:rPr lang="nb-NO" sz="1200" dirty="0">
                <a:sym typeface="Helvetica"/>
              </a:rPr>
              <a:t>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>
                <a:sym typeface="Helvetica"/>
              </a:rPr>
              <a:t>[12]</a:t>
            </a:r>
            <a:r>
              <a:rPr lang="en-US" sz="1200" dirty="0">
                <a:sym typeface="Helvetica"/>
              </a:rPr>
              <a:t> Busch, A, and S T Johansen. “Cuttings Transport Modeling - Part 1: Specification of Benchmark Parameters with a Norwegian Continental Shelf Perspective,” n.d., 32.</a:t>
            </a:r>
            <a:endParaRPr lang="nb-NO" sz="1200" dirty="0"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>
                <a:sym typeface="Helvetica"/>
              </a:rPr>
              <a:t>[13] Busch, Alexander, Benjamin Werner, and Stein T. Johansen. “Cuttings Transport Modeling Part 2: Dimensional Analysis and Scaling.” </a:t>
            </a:r>
            <a:r>
              <a:rPr lang="nb-NO" sz="1200" i="1" dirty="0">
                <a:sym typeface="Helvetica"/>
              </a:rPr>
              <a:t>SPE Drilling &amp; Completion</a:t>
            </a:r>
            <a:r>
              <a:rPr lang="nb-NO" sz="1200" dirty="0">
                <a:sym typeface="Helvetica"/>
              </a:rPr>
              <a:t> 35, no. 01 (March 1, 2020): 069–087. </a:t>
            </a:r>
            <a:r>
              <a:rPr lang="nb-NO" sz="1200" dirty="0">
                <a:sym typeface="Helvetica"/>
                <a:hlinkClick r:id="rId3"/>
              </a:rPr>
              <a:t>https://doi.org/10.2118/198907-PA</a:t>
            </a:r>
            <a:r>
              <a:rPr lang="nb-NO" sz="1200" dirty="0">
                <a:sym typeface="Helvetica"/>
              </a:rPr>
              <a:t>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>
                <a:sym typeface="Helvetica"/>
              </a:rPr>
              <a:t>[14] Agwu, Okorie E., Julius U. Akpabio, and Adewale Dosunmu. “Artificial Neural Network Model for Predicting Drill Cuttings Settling Velocity.” </a:t>
            </a:r>
            <a:r>
              <a:rPr lang="nb-NO" sz="1200" i="1" dirty="0">
                <a:sym typeface="Helvetica"/>
              </a:rPr>
              <a:t>Petroleum</a:t>
            </a:r>
            <a:r>
              <a:rPr lang="nb-NO" sz="1200" dirty="0">
                <a:sym typeface="Helvetica"/>
              </a:rPr>
              <a:t>, December 2019, S2405656119301142. </a:t>
            </a:r>
            <a:r>
              <a:rPr lang="nb-NO" sz="1200" dirty="0">
                <a:sym typeface="Helvetica"/>
                <a:hlinkClick r:id="rId4"/>
              </a:rPr>
              <a:t>https://doi.org/10.1016/j.petlm.2019.12.003</a:t>
            </a:r>
            <a:r>
              <a:rPr lang="nb-NO" sz="1200" dirty="0">
                <a:sym typeface="Helvetica"/>
              </a:rPr>
              <a:t>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>
                <a:sym typeface="Helvetica"/>
              </a:rPr>
              <a:t>[15] </a:t>
            </a:r>
            <a:r>
              <a:rPr lang="nb-NO" sz="1200" dirty="0" err="1">
                <a:sym typeface="Helvetica"/>
              </a:rPr>
              <a:t>Rooki</a:t>
            </a:r>
            <a:r>
              <a:rPr lang="nb-NO" sz="1200" dirty="0">
                <a:sym typeface="Helvetica"/>
              </a:rPr>
              <a:t>, Reza, </a:t>
            </a:r>
            <a:r>
              <a:rPr lang="nb-NO" sz="1200" dirty="0" err="1">
                <a:sym typeface="Helvetica"/>
              </a:rPr>
              <a:t>Faramarz</a:t>
            </a:r>
            <a:r>
              <a:rPr lang="nb-NO" sz="1200" dirty="0">
                <a:sym typeface="Helvetica"/>
              </a:rPr>
              <a:t> </a:t>
            </a:r>
            <a:r>
              <a:rPr lang="nb-NO" sz="1200" dirty="0" err="1">
                <a:sym typeface="Helvetica"/>
              </a:rPr>
              <a:t>Doulati</a:t>
            </a:r>
            <a:r>
              <a:rPr lang="nb-NO" sz="1200" dirty="0">
                <a:sym typeface="Helvetica"/>
              </a:rPr>
              <a:t> </a:t>
            </a:r>
            <a:r>
              <a:rPr lang="nb-NO" sz="1200" dirty="0" err="1">
                <a:sym typeface="Helvetica"/>
              </a:rPr>
              <a:t>Ardejani</a:t>
            </a:r>
            <a:r>
              <a:rPr lang="nb-NO" sz="1200" dirty="0">
                <a:sym typeface="Helvetica"/>
              </a:rPr>
              <a:t>, and Ali </a:t>
            </a:r>
            <a:r>
              <a:rPr lang="nb-NO" sz="1200" dirty="0" err="1">
                <a:sym typeface="Helvetica"/>
              </a:rPr>
              <a:t>Moradzadeh</a:t>
            </a:r>
            <a:r>
              <a:rPr lang="nb-NO" sz="1200" dirty="0">
                <a:sym typeface="Helvetica"/>
              </a:rPr>
              <a:t>. ‘Hole </a:t>
            </a:r>
            <a:r>
              <a:rPr lang="nb-NO" sz="1200" dirty="0" err="1">
                <a:sym typeface="Helvetica"/>
              </a:rPr>
              <a:t>Cleaning</a:t>
            </a:r>
            <a:r>
              <a:rPr lang="nb-NO" sz="1200" dirty="0">
                <a:sym typeface="Helvetica"/>
              </a:rPr>
              <a:t> </a:t>
            </a:r>
            <a:r>
              <a:rPr lang="nb-NO" sz="1200" dirty="0" err="1">
                <a:sym typeface="Helvetica"/>
              </a:rPr>
              <a:t>Prediction</a:t>
            </a:r>
            <a:r>
              <a:rPr lang="nb-NO" sz="1200" dirty="0">
                <a:sym typeface="Helvetica"/>
              </a:rPr>
              <a:t> in </a:t>
            </a:r>
            <a:r>
              <a:rPr lang="nb-NO" sz="1200" dirty="0" err="1">
                <a:sym typeface="Helvetica"/>
              </a:rPr>
              <a:t>Foam</a:t>
            </a:r>
            <a:r>
              <a:rPr lang="nb-NO" sz="1200" dirty="0">
                <a:sym typeface="Helvetica"/>
              </a:rPr>
              <a:t> Drilling Using </a:t>
            </a:r>
            <a:r>
              <a:rPr lang="nb-NO" sz="1200" dirty="0" err="1">
                <a:sym typeface="Helvetica"/>
              </a:rPr>
              <a:t>Artificial</a:t>
            </a:r>
            <a:r>
              <a:rPr lang="nb-NO" sz="1200" dirty="0">
                <a:sym typeface="Helvetica"/>
              </a:rPr>
              <a:t> Neural Network and Multiple Linear </a:t>
            </a:r>
            <a:r>
              <a:rPr lang="nb-NO" sz="1200" dirty="0" err="1">
                <a:sym typeface="Helvetica"/>
              </a:rPr>
              <a:t>Regression</a:t>
            </a:r>
            <a:r>
              <a:rPr lang="nb-NO" sz="1200" dirty="0">
                <a:sym typeface="Helvetica"/>
              </a:rPr>
              <a:t>’. </a:t>
            </a:r>
            <a:r>
              <a:rPr lang="nb-NO" sz="1200" i="1" dirty="0">
                <a:sym typeface="Helvetica"/>
              </a:rPr>
              <a:t>Geomaterials</a:t>
            </a:r>
            <a:r>
              <a:rPr lang="nb-NO" sz="1200" dirty="0">
                <a:sym typeface="Helvetica"/>
              </a:rPr>
              <a:t> 04, no. 01 (2014): 47–53. </a:t>
            </a:r>
            <a:r>
              <a:rPr lang="nb-NO" sz="1200" dirty="0">
                <a:sym typeface="Helvetica"/>
                <a:hlinkClick r:id="rId5"/>
              </a:rPr>
              <a:t>https://doi.org/10.4236/gm.2014.41005</a:t>
            </a:r>
            <a:r>
              <a:rPr lang="nb-NO" sz="1200" dirty="0">
                <a:sym typeface="Helvetica"/>
              </a:rPr>
              <a:t>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sz="1200" dirty="0">
                <a:sym typeface="Helvetica"/>
              </a:rPr>
              <a:t>[16]</a:t>
            </a:r>
            <a:r>
              <a:rPr lang="en-US" sz="1200" dirty="0">
                <a:sym typeface="Helvetica"/>
              </a:rPr>
              <a:t> </a:t>
            </a:r>
            <a:r>
              <a:rPr lang="en-US" sz="1200" dirty="0" err="1">
                <a:sym typeface="Helvetica"/>
              </a:rPr>
              <a:t>Kyllingstad</a:t>
            </a:r>
            <a:r>
              <a:rPr lang="en-US" sz="1200" dirty="0">
                <a:sym typeface="Helvetica"/>
              </a:rPr>
              <a:t>, Age, and Pal Jacob </a:t>
            </a:r>
            <a:r>
              <a:rPr lang="en-US" sz="1200" dirty="0" err="1">
                <a:sym typeface="Helvetica"/>
              </a:rPr>
              <a:t>Nessjøen</a:t>
            </a:r>
            <a:r>
              <a:rPr lang="en-US" sz="1200" dirty="0">
                <a:sym typeface="Helvetica"/>
              </a:rPr>
              <a:t>. “A New Stick-Slip Prevention System.” In </a:t>
            </a:r>
            <a:r>
              <a:rPr lang="en-US" sz="1200" i="1" dirty="0">
                <a:sym typeface="Helvetica"/>
              </a:rPr>
              <a:t>SPE-119660-MS</a:t>
            </a:r>
            <a:r>
              <a:rPr lang="en-US" sz="1200" dirty="0">
                <a:sym typeface="Helvetica"/>
              </a:rPr>
              <a:t>, 14. Amsterdam, The Netherlands: Society of Petroleum Engineers, 2009. </a:t>
            </a:r>
            <a:r>
              <a:rPr lang="en-US" sz="1200" dirty="0">
                <a:sym typeface="Helvetica"/>
                <a:hlinkClick r:id="rId6"/>
              </a:rPr>
              <a:t>https://doi.org/10.2118/119660-MS</a:t>
            </a:r>
            <a:r>
              <a:rPr lang="en-US" sz="1200" dirty="0">
                <a:sym typeface="Helvetica"/>
              </a:rPr>
              <a:t>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sym typeface="Helvetica"/>
              </a:rPr>
              <a:t>[17] </a:t>
            </a:r>
            <a:r>
              <a:rPr lang="en-US" sz="1200" dirty="0" err="1">
                <a:sym typeface="Helvetica"/>
              </a:rPr>
              <a:t>Tianheng</a:t>
            </a:r>
            <a:r>
              <a:rPr lang="en-US" sz="1200" dirty="0">
                <a:sym typeface="Helvetica"/>
              </a:rPr>
              <a:t> Feng. “Modeling and Control of </a:t>
            </a:r>
            <a:r>
              <a:rPr lang="en-US" sz="1200" dirty="0" err="1">
                <a:sym typeface="Helvetica"/>
              </a:rPr>
              <a:t>Drillstring</a:t>
            </a:r>
            <a:r>
              <a:rPr lang="en-US" sz="1200" dirty="0">
                <a:sym typeface="Helvetica"/>
              </a:rPr>
              <a:t> Dynamics for Vibration Suppression.” PhD Thesis, The University of Texas at Austin, 2019.</a:t>
            </a: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200" dirty="0"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200" dirty="0"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200" dirty="0"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200" dirty="0"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200" dirty="0"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2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2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78AA58-95DE-48D2-A889-31319BAB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99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7539388" y="716400"/>
            <a:ext cx="5423579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Drilling challenges 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1829741"/>
            <a:ext cx="5387974" cy="4618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This can be improved by increased understanding of the phenomena involved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What should my expected </a:t>
            </a:r>
            <a:r>
              <a:rPr lang="en-US" sz="19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topdrive</a:t>
            </a: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torque be?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Are cuttings transported out of the well?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Is my </a:t>
            </a:r>
            <a:r>
              <a:rPr lang="en-US" sz="1900" dirty="0" err="1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19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 prone to resonances, and how can I detect and deal with them?</a:t>
            </a: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61962" lvl="1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9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E49F10D-35FB-4DB6-AF97-A8292F18D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67563" y="1538427"/>
            <a:ext cx="5423580" cy="49322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42ABE2-8608-46DE-B502-7F4EC16B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84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Kelda’s unique…">
            <a:extLst>
              <a:ext uri="{FF2B5EF4-FFF2-40B4-BE49-F238E27FC236}">
                <a16:creationId xmlns:a16="http://schemas.microsoft.com/office/drawing/2014/main" id="{4BCBA80F-83B2-7F4E-AF38-E54408B419A1}"/>
              </a:ext>
            </a:extLst>
          </p:cNvPr>
          <p:cNvSpPr txBox="1"/>
          <p:nvPr/>
        </p:nvSpPr>
        <p:spPr>
          <a:xfrm>
            <a:off x="2571750" y="1874535"/>
            <a:ext cx="8533630" cy="708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2571750" y="2582806"/>
            <a:ext cx="9983788" cy="3885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Drilling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Drilling challenges 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twins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 err="1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Drillstring</a:t>
            </a: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 torque and drag, introduction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Cuttings transport, introduction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State of the art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Future?</a:t>
            </a:r>
          </a:p>
          <a:p>
            <a:pPr marL="461962" indent="-457200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accent3"/>
                </a:solidFill>
                <a:latin typeface="Ubuntu" panose="020B0504030602030204" pitchFamily="34" charset="0"/>
                <a:sym typeface="Helvetica"/>
              </a:rPr>
              <a:t>Summary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988EFBC-5499-4F3B-91F1-634D982E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0ADC1-5CBB-454F-9F37-BBF1F5CF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69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1829741"/>
            <a:ext cx="11428412" cy="5511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“Digital twins”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Forecasted in 1991 in the Book  </a:t>
            </a:r>
            <a:r>
              <a:rPr lang="en-US" sz="2000" i="1" dirty="0">
                <a:solidFill>
                  <a:srgbClr val="071838"/>
                </a:solidFill>
                <a:latin typeface="Ubuntu" panose="020B0504030602030204" pitchFamily="34" charset="0"/>
                <a:cs typeface="Helvetica"/>
                <a:sym typeface="Helvetica"/>
              </a:rPr>
              <a:t>“Mirror Worlds” </a:t>
            </a:r>
            <a:r>
              <a:rPr lang="en-US" sz="2000" dirty="0">
                <a:solidFill>
                  <a:srgbClr val="071838"/>
                </a:solidFill>
                <a:latin typeface="Ubuntu" panose="020B0504030602030204" pitchFamily="34" charset="0"/>
                <a:cs typeface="Helvetica"/>
                <a:sym typeface="Helvetica"/>
              </a:rPr>
              <a:t>[1]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i="1" dirty="0">
              <a:solidFill>
                <a:srgbClr val="071838"/>
              </a:solidFill>
              <a:latin typeface="Ubuntu" panose="020B0504030602030204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/>
                <a:sym typeface="Helvetica"/>
              </a:rPr>
              <a:t>Concept introduced by Michael Grieves in 2002 for product lifecycle management, name coined by John Vickers of NASA and referred to as “Digital Twin” by Grieves in 2011 [2]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071838"/>
                </a:solidFill>
                <a:latin typeface="Ubuntu" panose="020B0504030602030204"/>
                <a:sym typeface="Helvetica"/>
              </a:rPr>
              <a:t>A phrase with a lot of different interpretations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olidFill>
                <a:srgbClr val="071838"/>
              </a:solidFill>
              <a:latin typeface="Ubuntu" panose="020B0504030602030204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 err="1">
                <a:solidFill>
                  <a:srgbClr val="071838"/>
                </a:solidFill>
                <a:latin typeface="Ubuntu" panose="020B0504030602030204"/>
                <a:sym typeface="Helvetica"/>
              </a:rPr>
              <a:t>Grives</a:t>
            </a:r>
            <a:r>
              <a:rPr lang="en-US" sz="2000" dirty="0">
                <a:solidFill>
                  <a:srgbClr val="071838"/>
                </a:solidFill>
                <a:latin typeface="Ubuntu" panose="020B0504030602030204"/>
                <a:sym typeface="Helvetica"/>
              </a:rPr>
              <a:t> gives separate classifications of digital twin types that are very helpful in dealing with conflicting interpretations of the concept</a:t>
            </a:r>
            <a:endParaRPr lang="en-US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200" dirty="0"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20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7" name="Kelda’s unique…">
            <a:extLst>
              <a:ext uri="{FF2B5EF4-FFF2-40B4-BE49-F238E27FC236}">
                <a16:creationId xmlns:a16="http://schemas.microsoft.com/office/drawing/2014/main" id="{FEB8E3FC-F747-4271-AE35-5779DE9D300E}"/>
              </a:ext>
            </a:extLst>
          </p:cNvPr>
          <p:cNvSpPr txBox="1"/>
          <p:nvPr/>
        </p:nvSpPr>
        <p:spPr>
          <a:xfrm>
            <a:off x="8953500" y="716400"/>
            <a:ext cx="4009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Digital </a:t>
            </a:r>
            <a:r>
              <a:rPr lang="en-GB" sz="4800" dirty="0">
                <a:solidFill>
                  <a:srgbClr val="FF7E6A"/>
                </a:solidFill>
              </a:rPr>
              <a:t>twins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27E08-7EE5-4E23-BAC3-1FAB9E17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12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1594183"/>
            <a:ext cx="11428412" cy="6183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 types [2]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 prototype (DTP)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Models for a product in the design stage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More or less all modern products have DTP’s, even a paperclip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 instance (DTI)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Model running alongside a produced artifact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Most modern systems with control loops etc. will to some extent have DTI’s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 aggregates (DTA’s)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Composite of all DTI’s with historical data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The “holy grail”. To a large extent what was forecasted by </a:t>
            </a: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cs typeface="Helvetica"/>
                <a:sym typeface="Helvetica"/>
              </a:rPr>
              <a:t>David Gelernter in “Mirror Worlds” [1] 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/>
                <a:sym typeface="Helvetica"/>
              </a:rPr>
              <a:t>Perhaps what causes the hype?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7" name="Kelda’s unique…">
            <a:extLst>
              <a:ext uri="{FF2B5EF4-FFF2-40B4-BE49-F238E27FC236}">
                <a16:creationId xmlns:a16="http://schemas.microsoft.com/office/drawing/2014/main" id="{FEB8E3FC-F747-4271-AE35-5779DE9D300E}"/>
              </a:ext>
            </a:extLst>
          </p:cNvPr>
          <p:cNvSpPr txBox="1"/>
          <p:nvPr/>
        </p:nvSpPr>
        <p:spPr>
          <a:xfrm>
            <a:off x="8953500" y="716400"/>
            <a:ext cx="4009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Digital </a:t>
            </a:r>
            <a:r>
              <a:rPr lang="en-GB" sz="4800" dirty="0">
                <a:solidFill>
                  <a:srgbClr val="FF7E6A"/>
                </a:solidFill>
              </a:rPr>
              <a:t>twins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B21903-AB48-42B3-A04C-40AA7CBE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63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afe &amp; Efficient…">
            <a:extLst>
              <a:ext uri="{FF2B5EF4-FFF2-40B4-BE49-F238E27FC236}">
                <a16:creationId xmlns:a16="http://schemas.microsoft.com/office/drawing/2014/main" id="{42CBFB6E-69D7-5E46-AFCE-18B8057403FE}"/>
              </a:ext>
            </a:extLst>
          </p:cNvPr>
          <p:cNvSpPr txBox="1"/>
          <p:nvPr/>
        </p:nvSpPr>
        <p:spPr>
          <a:xfrm>
            <a:off x="890588" y="1659411"/>
            <a:ext cx="11428412" cy="6183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Our “product” is the well under construction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 prototype (DTP)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Simulations of any fidelity performed prior to drilling the well are DTP’S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DTP’s can often be very high fidelity (no Realtime requirement)</a:t>
            </a:r>
          </a:p>
          <a:p>
            <a:pPr marL="1641475" lvl="3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Computational Fluid Dynamics (CFD) and Finite Element Models (FEM) are typical high fidelity DTP’s  </a:t>
            </a: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 instance (DTI)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Models of different fidelity, but often limited by requirements of Realtime computational performance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Using information from DTP’s in an operational context without connection to the system can be argued being an instance of DTI’s</a:t>
            </a: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727075" lvl="1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700" dirty="0">
                <a:solidFill>
                  <a:srgbClr val="071838"/>
                </a:solidFill>
                <a:latin typeface="Ubuntu" panose="020B0504030602030204" pitchFamily="34" charset="0"/>
                <a:sym typeface="Helvetica"/>
              </a:rPr>
              <a:t>Digital twin aggregates (DTA’s)?</a:t>
            </a:r>
            <a:endParaRPr lang="en-US" sz="1700" dirty="0">
              <a:solidFill>
                <a:srgbClr val="071838"/>
              </a:solidFill>
              <a:latin typeface="Ubuntu" panose="020B0504030602030204"/>
              <a:sym typeface="Helvetica"/>
            </a:endParaRPr>
          </a:p>
          <a:p>
            <a:pPr marL="1184275" lvl="2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en-US" sz="1700" dirty="0">
              <a:sym typeface="Helvetica"/>
            </a:endParaRPr>
          </a:p>
          <a:p>
            <a:pPr marL="269875" indent="-265113">
              <a:lnSpc>
                <a:spcPct val="130000"/>
              </a:lnSpc>
              <a:buClr>
                <a:srgbClr val="FF7E6A"/>
              </a:buClr>
              <a:buSzPct val="120000"/>
              <a:buFont typeface="Arial" panose="020B0604020202020204" pitchFamily="34" charset="0"/>
              <a:buChar char="•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  <a:p>
            <a:pPr marL="4762">
              <a:lnSpc>
                <a:spcPct val="130000"/>
              </a:lnSpc>
              <a:buClr>
                <a:srgbClr val="FF7E6A"/>
              </a:buClr>
              <a:buSzPct val="120000"/>
              <a:defRPr sz="3400" b="0">
                <a:latin typeface="Helvetica"/>
                <a:ea typeface="Helvetica"/>
                <a:cs typeface="Helvetica"/>
                <a:sym typeface="Helvetica"/>
              </a:defRPr>
            </a:pPr>
            <a:endParaRPr lang="nb-NO" sz="1700" dirty="0">
              <a:solidFill>
                <a:srgbClr val="071838"/>
              </a:solidFill>
              <a:latin typeface="Ubuntu" panose="020B0504030602030204" pitchFamily="34" charset="0"/>
              <a:sym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CABB6EC-ADE4-234D-B29C-6337F730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8625" y="491282"/>
            <a:ext cx="894564" cy="7319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934F865-C935-4FD7-8C60-4C44AD7F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416" y="120296"/>
            <a:ext cx="1791340" cy="1473887"/>
          </a:xfrm>
          <a:prstGeom prst="rect">
            <a:avLst/>
          </a:prstGeom>
        </p:spPr>
      </p:pic>
      <p:sp>
        <p:nvSpPr>
          <p:cNvPr id="7" name="Kelda’s unique…">
            <a:extLst>
              <a:ext uri="{FF2B5EF4-FFF2-40B4-BE49-F238E27FC236}">
                <a16:creationId xmlns:a16="http://schemas.microsoft.com/office/drawing/2014/main" id="{FEB8E3FC-F747-4271-AE35-5779DE9D300E}"/>
              </a:ext>
            </a:extLst>
          </p:cNvPr>
          <p:cNvSpPr txBox="1"/>
          <p:nvPr/>
        </p:nvSpPr>
        <p:spPr>
          <a:xfrm>
            <a:off x="8953500" y="716400"/>
            <a:ext cx="4009467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>
              <a:lnSpc>
                <a:spcPct val="80000"/>
              </a:lnSpc>
              <a:defRPr sz="9000" b="0">
                <a:solidFill>
                  <a:srgbClr val="061938"/>
                </a:solidFill>
                <a:latin typeface="Ubuntu Bold"/>
                <a:ea typeface="Ubuntu Bold"/>
                <a:cs typeface="Ubuntu Bold"/>
                <a:sym typeface="Ubuntu Bold"/>
              </a:defRPr>
            </a:pPr>
            <a:r>
              <a:rPr lang="en-GB" sz="4800" dirty="0"/>
              <a:t>Digital </a:t>
            </a:r>
            <a:r>
              <a:rPr lang="en-GB" sz="4800" dirty="0">
                <a:solidFill>
                  <a:srgbClr val="FF7E6A"/>
                </a:solidFill>
              </a:rPr>
              <a:t>twins</a:t>
            </a:r>
            <a:endParaRPr lang="nb-NO" sz="4800" dirty="0">
              <a:solidFill>
                <a:srgbClr val="FF7E6A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A0A58-5934-4D22-911F-FF8EA9BD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CB7C-197C-F34F-B612-B0A0EB10C50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08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5180</TotalTime>
  <Words>3584</Words>
  <Application>Microsoft Office PowerPoint</Application>
  <PresentationFormat>Custom</PresentationFormat>
  <Paragraphs>439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Helvetica</vt:lpstr>
      <vt:lpstr>Ubuntu</vt:lpstr>
      <vt:lpstr>Ubuntu Bold</vt:lpstr>
      <vt:lpstr>Ubuntu-Regular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Filipa</dc:creator>
  <cp:lastModifiedBy>An-Magritt Larsen</cp:lastModifiedBy>
  <cp:revision>602</cp:revision>
  <dcterms:created xsi:type="dcterms:W3CDTF">2019-10-30T09:40:07Z</dcterms:created>
  <dcterms:modified xsi:type="dcterms:W3CDTF">2020-03-26T11:49:10Z</dcterms:modified>
</cp:coreProperties>
</file>